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11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7.png" ContentType="image/png"/>
  <Override PartName="/ppt/media/image8.png" ContentType="image/png"/>
  <Override PartName="/ppt/media/image6.png" ContentType="image/png"/>
  <Override PartName="/ppt/media/image3.png" ContentType="image/png"/>
  <Override PartName="/ppt/media/image5.png" ContentType="image/png"/>
  <Override PartName="/ppt/media/image4.png" ContentType="image/png"/>
  <Override PartName="/ppt/media/image9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2.jpeg" ContentType="image/jpeg"/>
  <Override PartName="/ppt/media/image1.jpeg" ContentType="image/jpe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8.png" ContentType="image/png"/>
  <Override PartName="/ppt/media/image29.png" ContentType="image/png"/>
  <Override PartName="/ppt/media/image27.png" ContentType="image/png"/>
  <Override PartName="/ppt/media/image24.png" ContentType="image/png"/>
  <Override PartName="/ppt/media/image26.png" ContentType="image/png"/>
  <Override PartName="/ppt/media/image25.png" ContentType="image/png"/>
  <Override PartName="/ppt/media/image23.png" ContentType="image/png"/>
  <Override PartName="/ppt/media/image22.png" ContentType="image/png"/>
  <Override PartName="/ppt/media/image21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58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58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2"/>
          <p:cNvSpPr/>
          <p:nvPr/>
        </p:nvSpPr>
        <p:spPr>
          <a:xfrm>
            <a:off x="6185160" y="2374560"/>
            <a:ext cx="183960" cy="70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3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FEE466B7-BE63-4BFF-A7E1-378B0357FE09}" type="slidenum">
              <a:rPr b="1" lang="ru-RU" sz="1000" spc="-1" strike="noStrike">
                <a:solidFill>
                  <a:srgbClr val="ffffff"/>
                </a:solidFill>
                <a:latin typeface="Times New Roman"/>
              </a:rPr>
              <a:t>&lt;номер&gt;</a:t>
            </a:fld>
            <a:endParaRPr b="0" lang="ru-RU" sz="1000" spc="-1" strike="noStrike">
              <a:latin typeface="Arial"/>
            </a:endParaRPr>
          </a:p>
        </p:txBody>
      </p:sp>
      <p:pic>
        <p:nvPicPr>
          <p:cNvPr id="79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  <p:sp>
        <p:nvSpPr>
          <p:cNvPr id="80" name="CustomShape 4"/>
          <p:cNvSpPr/>
          <p:nvPr/>
        </p:nvSpPr>
        <p:spPr>
          <a:xfrm>
            <a:off x="1859040" y="1640160"/>
            <a:ext cx="8651520" cy="292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Times New Roman"/>
                <a:ea typeface="DejaVu Sans"/>
              </a:rPr>
              <a:t>Подготовка общественных наблюдателей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Times New Roman"/>
                <a:ea typeface="DejaVu Sans"/>
              </a:rPr>
              <a:t>при проведении государственной итоговой аттестации обучающихся,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Times New Roman"/>
                <a:ea typeface="DejaVu Sans"/>
              </a:rPr>
              <a:t>освоивших образовательные программы основного общего и среднего</a:t>
            </a:r>
            <a:r>
              <a:rPr b="1" lang="en-US" sz="2800" spc="-1" strike="noStrike">
                <a:solidFill>
                  <a:srgbClr val="44546a"/>
                </a:solidFill>
                <a:latin typeface="Times New Roman"/>
                <a:ea typeface="DejaVu Sans"/>
              </a:rPr>
              <a:t> </a:t>
            </a:r>
            <a:r>
              <a:rPr b="1" lang="ru-RU" sz="2800" spc="-1" strike="noStrike">
                <a:solidFill>
                  <a:srgbClr val="44546a"/>
                </a:solidFill>
                <a:latin typeface="Times New Roman"/>
                <a:ea typeface="DejaVu Sans"/>
              </a:rPr>
              <a:t>общего образования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Times New Roman"/>
                <a:ea typeface="DejaVu Sans"/>
              </a:rPr>
              <a:t>в пунктах проведения экзамена </a:t>
            </a:r>
            <a:r>
              <a:rPr b="0" lang="ru-RU" sz="1800" spc="-1" strike="noStrike">
                <a:solidFill>
                  <a:srgbClr val="44546a"/>
                </a:solidFill>
                <a:latin typeface="Calibri"/>
                <a:ea typeface="DejaVu Sans"/>
              </a:rPr>
              <a:t> 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81" name="CustomShape 5"/>
          <p:cNvSpPr/>
          <p:nvPr/>
        </p:nvSpPr>
        <p:spPr>
          <a:xfrm>
            <a:off x="5945040" y="5099400"/>
            <a:ext cx="6095160" cy="9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i="1" lang="ru-RU" sz="1800" spc="-1" strike="noStrike">
                <a:solidFill>
                  <a:srgbClr val="2f5597"/>
                </a:solidFill>
                <a:latin typeface="Calibri"/>
                <a:ea typeface="DejaVu Sans"/>
              </a:rPr>
              <a:t>Отдел по контролю, надзору, лицензированию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ru-RU" sz="1800" spc="-1" strike="noStrike">
                <a:solidFill>
                  <a:srgbClr val="2f5597"/>
                </a:solidFill>
                <a:latin typeface="Calibri"/>
                <a:ea typeface="DejaVu Sans"/>
              </a:rPr>
              <a:t>и аккредитации в сфере образования 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ru-RU" sz="1800" spc="-1" strike="noStrike">
                <a:solidFill>
                  <a:srgbClr val="2f5597"/>
                </a:solidFill>
                <a:latin typeface="Calibri"/>
                <a:ea typeface="DejaVu Sans"/>
              </a:rPr>
              <a:t>министерства образования Приморского края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981080" y="476640"/>
            <a:ext cx="8228880" cy="564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3600" spc="-1" strike="noStrike">
                <a:solidFill>
                  <a:srgbClr val="44546a"/>
                </a:solidFill>
                <a:latin typeface="Calibri"/>
              </a:rPr>
              <a:t>До начала проведения экзамена </a:t>
            </a:r>
            <a:endParaRPr b="0" lang="ru-RU" sz="36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3600" spc="-1" strike="noStrike">
                <a:solidFill>
                  <a:srgbClr val="44546a"/>
                </a:solidFill>
                <a:latin typeface="Calibri"/>
              </a:rPr>
              <a:t>с 08:00 до 10.00 по местному времени общественным наблюдателем осуществляется наблюдение </a:t>
            </a:r>
            <a:endParaRPr b="0" lang="ru-RU" sz="36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3600" spc="-1" strike="noStrike">
                <a:solidFill>
                  <a:srgbClr val="44546a"/>
                </a:solidFill>
                <a:latin typeface="Calibri"/>
              </a:rPr>
              <a:t>за соблюдением Порядка проведения ГИА, в том числе следующих требований :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7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1981080" y="274680"/>
            <a:ext cx="8228880" cy="48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Arial Narrow"/>
              </a:rPr>
              <a:t>Организация входа участников в ППЭ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1981080" y="980640"/>
            <a:ext cx="8228880" cy="514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44546a"/>
                </a:solidFill>
                <a:latin typeface="Arial Narrow"/>
              </a:rPr>
              <a:t>Вход участников ГИА в ППЭ с 9.00 по местному времени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44546a"/>
                </a:solidFill>
                <a:latin typeface="Arial Narrow"/>
              </a:rPr>
              <a:t>Участники ГИА должны быть в списках распределения в данный ППЭ </a:t>
            </a:r>
            <a:br/>
            <a:r>
              <a:rPr b="1" lang="ru-RU" sz="1600" spc="-1" strike="noStrike">
                <a:solidFill>
                  <a:srgbClr val="44546a"/>
                </a:solidFill>
                <a:latin typeface="Arial Narrow"/>
              </a:rPr>
              <a:t>и иметь документ, удостоверяющий их личность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endParaRPr b="0" lang="ru-RU" sz="1600" spc="-1" strike="noStrike">
              <a:latin typeface="Arial"/>
            </a:endParaRPr>
          </a:p>
          <a:p>
            <a:pPr marL="228600" indent="-227880" algn="just">
              <a:lnSpc>
                <a:spcPct val="110000"/>
              </a:lnSpc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составляется график прибытия участников ГИА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10000"/>
              </a:lnSpc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при организации входа в ППЭ и аудитории не допускается скопление участников ГИА и специалистов, привлекаемых к проведению ГИА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10000"/>
              </a:lnSpc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вход в ППЭ малыми группами с соблюдением дистанции не менее 1,5 м.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10000"/>
              </a:lnSpc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рекомендуется организовать несколько входов в ППЭ с наличием необходимого количества стационарных и (или) переносных металлоискателей для проверки у участников экзамена наличия запрещенных средств. По медицинским показателям участник экзамена может быть освобожден от проверки с использованием металлоискателя. При появлении сигнала металлоискателя участнику предлагают показать предмет и если он является запрещённым предлагают его сдать в место хранения личных вещей участника экзамена или передать сопровождающему. ВАЖНО: никто не прикасается к участнику экзамена и его вещам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10000"/>
              </a:lnSpc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при входе в ОО и ППЭ проводится бесконтактная термометрия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10000"/>
              </a:lnSpc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при входе в ППЭ, в аудиториях ППЭ, туалетных комнатах устанавливаются дозаторы с антисептическим средством для обработки рук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10000"/>
              </a:lnSpc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организаторами осуществляется сопровождение участников экзамена до аудитории, в которую он распределен;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10000"/>
              </a:lnSpc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при входе в аудиторию участника экзамен он предъявляет организатору документ удостоверяющий его личность, организатор проверяет его наличие в списке распределенных в данную аудиторию, и направляет на рабочее место согласно спискам автоматизированного распределения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1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981080" y="274680"/>
            <a:ext cx="8228880" cy="5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Arial Narrow"/>
              </a:rPr>
              <a:t>Не допускаются  в ППЭ: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981080" y="980640"/>
            <a:ext cx="8228880" cy="514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buClr>
                <a:srgbClr val="2f5897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выпускники прошлых лет</a:t>
            </a: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2f5897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обучающиеся по образовательным программам среднего профессионального образования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44546a"/>
                </a:solidFill>
                <a:latin typeface="Arial Narrow"/>
              </a:rPr>
              <a:t>если: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отсутствует документ, удостоверяющий личность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отсутствуют в списках распределения участников в ППЭ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выпускники текущего года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2800" spc="-1" strike="noStrike">
                <a:solidFill>
                  <a:srgbClr val="44546a"/>
                </a:solidFill>
                <a:latin typeface="Arial Narrow"/>
              </a:rPr>
              <a:t>если: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отсутствуют в списках распределения участников в ППЭ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Если у выпускника текущего года отсутствует документ, удостоверяющий </a:t>
            </a:r>
            <a:br/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личность – оформляется «Акт об идентификации личности участника ГИА». </a:t>
            </a:r>
            <a:br/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Идентификация участника ГИА осуществляется сопровождающим </a:t>
            </a:r>
            <a:br/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представителем  от образовательной организации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5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1981080" y="274680"/>
            <a:ext cx="8228880" cy="49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24000"/>
          </a:bodyPr>
          <a:p>
            <a:pPr algn="ctr">
              <a:lnSpc>
                <a:spcPct val="90000"/>
              </a:lnSpc>
            </a:pPr>
            <a:br/>
            <a:r>
              <a:rPr b="1" lang="ru-RU" sz="3100" spc="-1" strike="noStrike">
                <a:solidFill>
                  <a:srgbClr val="44546a"/>
                </a:solidFill>
                <a:latin typeface="Arial Narrow"/>
              </a:rPr>
              <a:t>Распределение участников ГИА по аудиториям</a:t>
            </a:r>
            <a:br/>
            <a:endParaRPr b="0" lang="ru-RU" sz="31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1981080" y="836640"/>
            <a:ext cx="8228880" cy="528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2f5897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организатор вне аудитории или один из организаторов в аудитории провожает участников экзамена до аудитории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2f5897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при входе в аудиторию организатор в аудитории отмечает явку в форме:</a:t>
            </a: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2f5897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        </a:t>
            </a: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ППЭ-05-01 «Список участников по аудиториям»</a:t>
            </a: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2f5897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        </a:t>
            </a: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ППЭ-05-02 «Протокол проведения ГИА в аудитории ППЭ»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2f5897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организатор сверяет паспортные данные участника, в случае несовпадения заполняется ведомость коррекции персональных данных (ППЭ-12-02)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2f5897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второй* организатор указывает участнику ГИА место в аудитории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участники занимают свои места, не переговариваются, не меняются местами, имеют при себе документ, удостоверяющий личность и разрешенные вещи, которые могут находиться на столах участников экзамена, помимо экзаменационных материалов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800" spc="-1" strike="noStrike">
                <a:solidFill>
                  <a:srgbClr val="2e75b6"/>
                </a:solidFill>
                <a:latin typeface="Calibri"/>
              </a:rPr>
              <a:t>*В 2021 году в случае невозможности обеспечить присутствие во всех аудиториях проведения экзаменов двух организаторов по решению ГЭК и по согласовании с Рособрнадзором в аудитории может присутствовать один организатор</a:t>
            </a:r>
            <a:endParaRPr b="0" lang="ru-RU" sz="800" spc="-1" strike="noStrike"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9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981080" y="274680"/>
            <a:ext cx="8228880" cy="77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ru-RU" sz="2000" spc="-1" strike="noStrike">
                <a:solidFill>
                  <a:srgbClr val="44546a"/>
                </a:solidFill>
                <a:latin typeface="Arial Narrow"/>
              </a:rPr>
              <a:t>После входа через рамку металлоискателя в ППЭ находится Штаб ППЭ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2207520" y="1052640"/>
            <a:ext cx="8228880" cy="486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1" lang="ru-RU" sz="1800" spc="-1" strike="noStrike">
                <a:solidFill>
                  <a:srgbClr val="44546a"/>
                </a:solidFill>
                <a:latin typeface="Arial Narrow"/>
              </a:rPr>
              <a:t>Штаб ППЭ должен быть оборудован: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телефонной связью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средствами видеонаблюдения, позволяющими осуществлять видеозапись и трансляцию проведения экзаменов в сети «Интернет»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сейфом (или металлическим шкафом), находящимся в зоне видимости камер видеонаблюдения, для осуществления безопасного хранения ЭМ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принтером и персональным компьютером с необходимым программным обеспечением и средствами защиты информации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сканером, если по решению ГЭК сканирование экзаменационных работ участников экзамена проводится в Штабе ППЭ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44546a"/>
                </a:solidFill>
                <a:latin typeface="Arial Narrow"/>
              </a:rPr>
              <a:t>В Штабе ППЭ должны быть организованы места для хранения личных вещей:</a:t>
            </a: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членов ГЭК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руководителя ОО, в помещениях которой организован ППЭ или уполномоченного им лица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руководителя ППЭ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общественных наблюдателей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должностных лиц министерства образования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должностных лиц Рособрнадзора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3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2074680" y="290880"/>
            <a:ext cx="8135280" cy="25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44546a"/>
                </a:solidFill>
                <a:latin typeface="Arial Narrow"/>
              </a:rPr>
              <a:t>В образовательной организации (ОО) до входа в ППЭ выделены: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2207520" y="814680"/>
            <a:ext cx="8228880" cy="521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2000"/>
          </a:bodyPr>
          <a:p>
            <a:pPr marL="228600" indent="-227880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помещение для представителей образовательных организаций, сопровождающих участников ГИА;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места для хранения личных вещей участников экзаменов, организаторов, медицинских работников, технических специалистов и ассистентов, оказывающих необходимую техническую помощь участникам экзаменов с ограниченными возможностями здоровья (ОВЗ), участникам экзаменов - детям-инвалидам, участникам экзаменов - инвалидам;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помещение для аккредитованных представителей средств массовой информации (СМИ)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специально выделенное место для личных вещей участников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установлены функционирующие стационарные и (или) переносные металлоискатели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44546a"/>
                </a:solidFill>
                <a:latin typeface="Arial Narrow"/>
              </a:rPr>
              <a:t>После входа через рамку металлоискателя в ППЭ находятся аудитории 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44546a"/>
                </a:solidFill>
                <a:latin typeface="Arial Narrow"/>
              </a:rPr>
              <a:t>для участников экзаменов: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оборудованы часами, находящимися в поле зрения участников экзамена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оборудованы системой «онлайн» видеонаблюдения (в аудиториях для участников экзаменов с ОВЗ, участников экзаменов - детей-инвалидов, участников экзаменов – инвалидов в режиме «офлайн»)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подготовлен стол, в зоне видимости камер видеонаблюдения для раскладки экзаменационных материалов (ЭМ) в начале экзамена и после окончания экзамена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для организаторов и каждого участника экзамена выделено отдельное рабочее место (стол, стул), обозначенное заметным номером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в аудитории присутствует не более 25 человек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подготовлены листы бумаги для черновиков со штампом ОО из расчета по 2 листа бумаги на каждого участника (ЕГЭ иностранных языков «Говорение» – черновики не выдаются)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7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981080" y="274680"/>
            <a:ext cx="8228880" cy="77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2400" spc="-1" strike="noStrike">
                <a:solidFill>
                  <a:srgbClr val="44546a"/>
                </a:solidFill>
                <a:latin typeface="Arial Narrow"/>
              </a:rPr>
              <a:t>В аудитории для участников экзаменов: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2207520" y="1052640"/>
            <a:ext cx="8228880" cy="497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при проведении ЕГЭ по иностранным языкам (раздел «Говорение»)аудитории проведения экзамена оборудуются компьютерами (ноутбуками) с установленным программным обеспечением и подключенной гарнитурой (наушниками с микрофоном); в аудитории подготовки – имеется литература на сдаваемом языке, участник ЕГЭ заполняет бланк регистрации и ожидает очереди сдачи экзамена;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при проведении ЕГЭ по иностранным языкам (раздел «Аудирование») аудитории оборудуются средствами воспроизведения аудиозаписей; организаторы в аудитории настраивают средство воспроизведения аудиозаписи так, чтобы было слышно всем участникам ЕГЭ; аудиозапись прослушивается дважды, после чего участники ЕГЭ приступают к выполнению экзаменационной работы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при проведении ЕГЭ по информатике и информационно-коммуникационным технологиям (ИКТ) аудитории оснащаются компьютерной техникой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в случае распределения в ППЭ участников экзамена с ОВЗ, детей-инвалидов, инвалидов готовятся аудитории, учитывающие состояние их здоровья, особенности психофизического развития и индивидуальных возможностей, при необходимости оборудуются специальными техническими средствами и т.д.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помещения, не используемые для проведения экзамена, в день проведения экзамена должны быть заперты и опечатаны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 решению органов исполнительной власти ППЭ могут быть оборудованы системами подавления сигналов подвижной связи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1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1981080" y="274680"/>
            <a:ext cx="8228880" cy="77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2400" spc="-1" strike="noStrike">
                <a:solidFill>
                  <a:srgbClr val="44546a"/>
                </a:solidFill>
                <a:latin typeface="Arial Narrow"/>
              </a:rPr>
              <a:t>Проведение ГИА-9 в аудитории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2207520" y="1052640"/>
            <a:ext cx="8228880" cy="497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Организаторы в аудитории: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в 9:50 проводят первую часть инструктажа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в 10:00 проводят вторую часть инструктажа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демонстрируют участникам ГИА-9 целостность упаковки доставочного пакета с ИК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производят вскрытие доставочного пакета с ИК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в случае обнаружения участником ГИА-9 брака или некомплектности ЭМ выдают участнику ГИА-9 новый комплект ЭМ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после заполнения участниками ГИА-9 регистрационных полей, объявляют начало экзамена, продолжительность и время его окончания, фиксируют их на доске (информационном стенде)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По указанию организатора в аудитории участник ГИА-9: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проверяет комплектность и качество печати ЭМ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заполняет регистрационные поля бланков ГИА-9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после объявления начала экзамена приступает к выполнению экзаменационной работы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работа выполняется гелевой ручкой или капиллярной ручкой с чернилами черного цвета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Ик участников ГИА-9 содержит: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КИМ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бланк ответов № 1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бланк ответов № 2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5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1981080" y="274680"/>
            <a:ext cx="8228880" cy="47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2400" spc="-1" strike="noStrike">
                <a:solidFill>
                  <a:srgbClr val="44546a"/>
                </a:solidFill>
                <a:latin typeface="Arial Narrow"/>
              </a:rPr>
              <a:t>Проведение ГИА-11 в аудитории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2207520" y="885960"/>
            <a:ext cx="8228880" cy="529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Организаторы в аудитории: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в 9:50 проводят первую часть инструктажа</a:t>
            </a:r>
            <a:endParaRPr b="0" lang="ru-RU" sz="12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не ранее 10:00 производят печать ЭМ и проводят вторую часть инструктажа</a:t>
            </a:r>
            <a:endParaRPr b="0" lang="ru-RU" sz="12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ответственный за печать ЭМ, извлекает из сейф-пакета электронный носитель с ЭМ, устанавливает его в </a:t>
            </a:r>
            <a:r>
              <a:rPr b="0" lang="en-US" sz="1200" spc="-1" strike="noStrike">
                <a:solidFill>
                  <a:srgbClr val="2f5897"/>
                </a:solidFill>
                <a:latin typeface="Arial Narrow"/>
              </a:rPr>
              <a:t>CD (DVD)</a:t>
            </a: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-</a:t>
            </a: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привод и выполняет печать</a:t>
            </a:r>
            <a:endParaRPr b="0" lang="ru-RU" sz="12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в случае обнаружения участником ГИА-11 брака или некомплектности ЭМ организаторы распечатывают и выдают участнику ГИА-11 новый комплект ЭМ</a:t>
            </a:r>
            <a:endParaRPr b="0" lang="ru-RU" sz="12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после заполнения участниками ГИА-11 регистрационных полей, объявляют начало экзамена, продолжительность и время его окончания, фиксируют их на доске (информационном стенде)</a:t>
            </a:r>
            <a:endParaRPr b="0" lang="ru-RU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12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1" lang="ru-RU" sz="1200" spc="-1" strike="noStrike">
                <a:solidFill>
                  <a:srgbClr val="000000"/>
                </a:solidFill>
                <a:latin typeface="Arial Narrow"/>
              </a:rPr>
              <a:t>По указанию организатора в аудитории участник ГИА-11:</a:t>
            </a:r>
            <a:endParaRPr b="0" lang="ru-RU" sz="12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проверяет комплектность и качество печати ЭМ</a:t>
            </a:r>
            <a:endParaRPr b="0" lang="ru-RU" sz="12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заполняет регистрационные поля бланков ЕГЭ</a:t>
            </a:r>
            <a:endParaRPr b="0" lang="ru-RU" sz="12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после объявления начала экзамена приступает к выполнению экзаменационной работы</a:t>
            </a:r>
            <a:endParaRPr b="0" lang="ru-RU" sz="12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работа выполняется гелевой ручкой или капиллярной ручкой с чернилами черного цвета</a:t>
            </a:r>
            <a:endParaRPr b="0" lang="ru-RU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12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1" lang="ru-RU" sz="1200" spc="-1" strike="noStrike">
                <a:solidFill>
                  <a:srgbClr val="000000"/>
                </a:solidFill>
                <a:latin typeface="Arial Narrow"/>
              </a:rPr>
              <a:t>Ик участников ГИА-11 содержит:</a:t>
            </a:r>
            <a:endParaRPr b="0" lang="ru-RU" sz="12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КИМ</a:t>
            </a:r>
            <a:endParaRPr b="0" lang="ru-RU" sz="12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бланк регистрации</a:t>
            </a:r>
            <a:endParaRPr b="0" lang="ru-RU" sz="12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бланк ответов № 1</a:t>
            </a:r>
            <a:endParaRPr b="0" lang="ru-RU" sz="12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бланк ответов № 2 лист № 1</a:t>
            </a:r>
            <a:endParaRPr b="0" lang="ru-RU" sz="12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бланк ответов № 2 лист № 2</a:t>
            </a:r>
            <a:endParaRPr b="0" lang="ru-RU" sz="12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200" spc="-1" strike="noStrike">
                <a:solidFill>
                  <a:srgbClr val="2f5897"/>
                </a:solidFill>
                <a:latin typeface="Arial Narrow"/>
              </a:rPr>
              <a:t>контрольный лист</a:t>
            </a:r>
            <a:endParaRPr b="0" lang="ru-RU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9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981080" y="274680"/>
            <a:ext cx="8228880" cy="47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2400" spc="-1" strike="noStrike">
                <a:solidFill>
                  <a:srgbClr val="44546a"/>
                </a:solidFill>
                <a:latin typeface="Arial Narrow"/>
              </a:rPr>
              <a:t>Проведение ГИА в аудитории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2207520" y="885960"/>
            <a:ext cx="8228880" cy="529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	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1800" spc="-1" strike="noStrike">
                <a:solidFill>
                  <a:srgbClr val="44546a"/>
                </a:solidFill>
                <a:latin typeface="Arial Narrow"/>
              </a:rPr>
              <a:t>Участники ГИА должны:</a:t>
            </a: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соблюдать порядок проведения ГИА</a:t>
            </a: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следовать указаниям организаторов в аудитории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1800" spc="-1" strike="noStrike">
                <a:solidFill>
                  <a:srgbClr val="44546a"/>
                </a:solidFill>
                <a:latin typeface="Arial Narrow"/>
              </a:rPr>
              <a:t>Организаторы должны:</a:t>
            </a: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обеспечивать Порядок проведения экзамена в аудитории</a:t>
            </a: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осуществлять контроль за порядком проведения экзамена  в аудитории и вне аудитории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1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1800" spc="-1" strike="noStrike">
                <a:solidFill>
                  <a:srgbClr val="44546a"/>
                </a:solidFill>
                <a:latin typeface="Arial Narrow"/>
              </a:rPr>
              <a:t>Организаторы при проведении ЕГЭ</a:t>
            </a: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не позднее 08:45 по местному времени организатор проходит в свою аудиторию и проверяет ее готовность к экзамену</a:t>
            </a: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1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не позднее 09:45 по местному времени организаторы принимают у руководителя ППЭ в Штабе ППЭ сейф-пакеты с электронными носителями с ЭМ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3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2"/>
          <p:cNvSpPr/>
          <p:nvPr/>
        </p:nvSpPr>
        <p:spPr>
          <a:xfrm>
            <a:off x="6185160" y="2374560"/>
            <a:ext cx="183960" cy="70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3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F26AC720-58B2-493B-A920-BFA2B88AE14F}" type="slidenum">
              <a:rPr b="1" lang="ru-RU" sz="1000" spc="-1" strike="noStrike">
                <a:solidFill>
                  <a:srgbClr val="ffffff"/>
                </a:solidFill>
                <a:latin typeface="Times New Roman"/>
              </a:rPr>
              <a:t>&lt;номер&gt;</a:t>
            </a:fld>
            <a:endParaRPr b="0" lang="ru-RU" sz="1000" spc="-1" strike="noStrike">
              <a:latin typeface="Arial"/>
            </a:endParaRPr>
          </a:p>
        </p:txBody>
      </p:sp>
      <p:pic>
        <p:nvPicPr>
          <p:cNvPr id="85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  <p:sp>
        <p:nvSpPr>
          <p:cNvPr id="86" name="CustomShape 4"/>
          <p:cNvSpPr/>
          <p:nvPr/>
        </p:nvSpPr>
        <p:spPr>
          <a:xfrm>
            <a:off x="1859040" y="1640160"/>
            <a:ext cx="8651520" cy="307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Times New Roman"/>
                <a:ea typeface="DejaVu Sans"/>
              </a:rPr>
              <a:t>Цель общественного наблюдения: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Times New Roman"/>
                <a:ea typeface="DejaVu Sans"/>
              </a:rPr>
              <a:t>система общественного наблюдения –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Times New Roman"/>
                <a:ea typeface="DejaVu Sans"/>
              </a:rPr>
              <a:t>один из методов обеспечения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Times New Roman"/>
                <a:ea typeface="DejaVu Sans"/>
              </a:rPr>
              <a:t>прозрачности и открытости процедуры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Times New Roman"/>
                <a:ea typeface="DejaVu Sans"/>
              </a:rPr>
              <a:t>проведения ГИА, а также один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Times New Roman"/>
                <a:ea typeface="DejaVu Sans"/>
              </a:rPr>
              <a:t>из инструментов ее контроля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1981080" y="274680"/>
            <a:ext cx="8228880" cy="47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2400" spc="-1" strike="noStrike">
                <a:solidFill>
                  <a:srgbClr val="44546a"/>
                </a:solidFill>
                <a:latin typeface="Arial Narrow"/>
              </a:rPr>
              <a:t>Проведение ГИА в аудитории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2207520" y="885960"/>
            <a:ext cx="8228880" cy="529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44546a"/>
                </a:solidFill>
                <a:latin typeface="Arial Narrow"/>
              </a:rPr>
              <a:t>Во время экзамена участники экзамена имеют право 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44546a"/>
                </a:solidFill>
                <a:latin typeface="Arial Narrow"/>
              </a:rPr>
              <a:t>выходить из аудитории:</a:t>
            </a:r>
            <a:endParaRPr b="0" lang="ru-RU" sz="22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600" spc="-1" strike="noStrike">
                <a:solidFill>
                  <a:srgbClr val="2f5897"/>
                </a:solidFill>
                <a:latin typeface="Arial Narrow"/>
              </a:rPr>
              <a:t>в сопровождении одного из организаторов вне аудитории</a:t>
            </a:r>
            <a:endParaRPr b="0" lang="ru-RU" sz="16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600" spc="-1" strike="noStrike">
                <a:solidFill>
                  <a:srgbClr val="2f5897"/>
                </a:solidFill>
                <a:latin typeface="Arial Narrow"/>
              </a:rPr>
              <a:t>при выходе оставляют все материалы на рабочем столе</a:t>
            </a:r>
            <a:endParaRPr b="0" lang="ru-RU" sz="16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600" spc="-1" strike="noStrike">
                <a:solidFill>
                  <a:srgbClr val="2f5897"/>
                </a:solidFill>
                <a:latin typeface="Arial Narrow"/>
              </a:rPr>
              <a:t>организатор проверяет комплектность оставленных ЭМ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6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44546a"/>
                </a:solidFill>
                <a:latin typeface="Arial Narrow"/>
              </a:rPr>
              <a:t>Каждый выход участника экзамена фиксируется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44546a"/>
                </a:solidFill>
                <a:latin typeface="Arial Narrow"/>
              </a:rPr>
              <a:t>организаторами в ведомости учёта времени отсутствия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44546a"/>
                </a:solidFill>
                <a:latin typeface="Arial Narrow"/>
              </a:rPr>
              <a:t>участников ГИА в аудитории.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endParaRPr b="0" lang="ru-RU" sz="22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endParaRPr b="0" lang="ru-RU" sz="22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44546a"/>
                </a:solidFill>
                <a:latin typeface="Arial Narrow"/>
              </a:rPr>
              <a:t>Участники экзамена, досрочно завершившие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44546a"/>
                </a:solidFill>
                <a:latin typeface="Arial Narrow"/>
              </a:rPr>
              <a:t> </a:t>
            </a:r>
            <a:r>
              <a:rPr b="1" lang="ru-RU" sz="2200" spc="-1" strike="noStrike">
                <a:solidFill>
                  <a:srgbClr val="44546a"/>
                </a:solidFill>
                <a:latin typeface="Arial Narrow"/>
              </a:rPr>
              <a:t>выполнение экзаменационной работы,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44546a"/>
                </a:solidFill>
                <a:latin typeface="Arial Narrow"/>
              </a:rPr>
              <a:t>сдают работу организаторам и покидают ППЭ, 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44546a"/>
                </a:solidFill>
                <a:latin typeface="Arial Narrow"/>
              </a:rPr>
              <a:t>не дожидаясь окончания экзамена.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200" spc="-1" strike="noStrike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7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981080" y="274680"/>
            <a:ext cx="8228880" cy="47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2400" spc="-1" strike="noStrike">
                <a:solidFill>
                  <a:srgbClr val="44546a"/>
                </a:solidFill>
                <a:latin typeface="Arial Narrow"/>
              </a:rPr>
              <a:t>Проведение ГИА в аудитории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2207520" y="885960"/>
            <a:ext cx="8228880" cy="529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	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Если участник экзамена по состоянию здоровья или другим объективным причинам не может завершить выполнение экзаменационной работы, то он может досрочно покинуть аудиторию.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Организатор в аудитории приглашает организатора вне аудитории, который сопровождает такого участника к медицинскому работнику и приглашает членов ГЭК в медицинский кабинет.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В случае подтверждения медицинским работником ухудшение состояния здоровья участника ГИА и при согласии участника ГИА досрочно завершить экзамен составляет акт о досрочном завершении экзамена по объективным причинам, организатор ставит соответствующую отметку в бланке регистрации участника ГИА-11 или в бланке ответов № 1 участника ГИА-9 и ГВЭ (при автоматизированном проведении экзамена).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Акты об удалении с экзамена и о досрочном завершении экзамена по объективным причинам, в тот же день направляются в ГЭК и РЦОИ для учета при обработке экзаменационных работ.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61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981080" y="274680"/>
            <a:ext cx="8228880" cy="48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2000" spc="-1" strike="noStrike">
                <a:solidFill>
                  <a:srgbClr val="44546a"/>
                </a:solidFill>
                <a:latin typeface="Arial Narrow"/>
              </a:rPr>
              <a:t>Перечень вещей, которые могут находиться на столах участников </a:t>
            </a:r>
            <a:br/>
            <a:r>
              <a:rPr b="1" lang="ru-RU" sz="2000" spc="-1" strike="noStrike">
                <a:solidFill>
                  <a:srgbClr val="44546a"/>
                </a:solidFill>
                <a:latin typeface="Arial Narrow"/>
              </a:rPr>
              <a:t>экзамена, помимо экзаменационных материалов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1981080" y="980640"/>
            <a:ext cx="8228880" cy="514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гелевая, капиллярная ручка с чернилами черного цвета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документ удостоверяющий личность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лекарства и питание (при необходимости)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разрешенные к использованию средства обучения и воспитания:</a:t>
            </a:r>
            <a:endParaRPr b="0" lang="ru-RU" sz="1400" spc="-1" strike="noStrike">
              <a:latin typeface="Arial"/>
            </a:endParaRPr>
          </a:p>
          <a:p>
            <a:pPr marL="399960"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i="1" lang="ru-RU" sz="1400" spc="-1" strike="noStrike" u="sng">
                <a:solidFill>
                  <a:srgbClr val="2f5897"/>
                </a:solidFill>
                <a:uFillTx/>
                <a:latin typeface="Arial Narrow"/>
              </a:rPr>
              <a:t>по математике </a:t>
            </a: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– линейка, не содержащая справочной информации</a:t>
            </a:r>
            <a:endParaRPr b="0" lang="ru-RU" sz="1400" spc="-1" strike="noStrike">
              <a:latin typeface="Arial"/>
            </a:endParaRPr>
          </a:p>
          <a:p>
            <a:pPr marL="399960"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i="1" lang="ru-RU" sz="1400" spc="-1" strike="noStrike" u="sng">
                <a:solidFill>
                  <a:srgbClr val="2f5897"/>
                </a:solidFill>
                <a:uFillTx/>
                <a:latin typeface="Arial Narrow"/>
              </a:rPr>
              <a:t>по физике </a:t>
            </a: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– линейка, непрограммируемый калькулятор</a:t>
            </a:r>
            <a:endParaRPr b="0" lang="ru-RU" sz="1400" spc="-1" strike="noStrike">
              <a:latin typeface="Arial"/>
            </a:endParaRPr>
          </a:p>
          <a:p>
            <a:pPr marL="399960"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i="1" lang="ru-RU" sz="1400" spc="-1" strike="noStrike" u="sng">
                <a:solidFill>
                  <a:srgbClr val="2f5897"/>
                </a:solidFill>
                <a:uFillTx/>
                <a:latin typeface="Arial Narrow"/>
              </a:rPr>
              <a:t>по химии </a:t>
            </a: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– непрограммируемый калькулятор, периодическая система химических      элементов Д.И. Менделеева, таблица растворимости солей, кислот и оснований в воде, электрохимический ряд напряжений металлов</a:t>
            </a:r>
            <a:endParaRPr b="0" lang="ru-RU" sz="1400" spc="-1" strike="noStrike">
              <a:latin typeface="Arial"/>
            </a:endParaRPr>
          </a:p>
          <a:p>
            <a:pPr marL="399960"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i="1" lang="ru-RU" sz="1400" spc="-1" strike="noStrike" u="sng">
                <a:solidFill>
                  <a:srgbClr val="2f5897"/>
                </a:solidFill>
                <a:uFillTx/>
                <a:latin typeface="Arial Narrow"/>
              </a:rPr>
              <a:t>по географии </a:t>
            </a: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– линейка, транспортир, не содержащий справочной информации, непрограммируемый калькулятор</a:t>
            </a:r>
            <a:endParaRPr b="0" lang="ru-RU" sz="1400" spc="-1" strike="noStrike">
              <a:latin typeface="Arial"/>
            </a:endParaRPr>
          </a:p>
          <a:p>
            <a:pPr lvl="1" marL="343080" indent="-34236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листы бумаги для черновиков со штампом образовательной организации, на базе которой организован ППЭ (в случае проведения устной части ГИА по иностранным языкам черновики не выдаются)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Иные вещи участники ГИА оставляют в специально выделенном в помещении для хранения личных вещей участников ГИА, которое расположено до входа в ППЭ.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164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65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1981080" y="274680"/>
            <a:ext cx="8228880" cy="48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ru-RU" sz="2000" spc="-1" strike="noStrike">
                <a:solidFill>
                  <a:srgbClr val="44546a"/>
                </a:solidFill>
                <a:latin typeface="Arial Narrow"/>
              </a:rPr>
              <a:t>Завершение экзамена ГИА-9 в ППЭ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2207520" y="885960"/>
            <a:ext cx="8228880" cy="52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1" lang="ru-RU" sz="1400" spc="-1" strike="noStrike">
                <a:solidFill>
                  <a:srgbClr val="44546a"/>
                </a:solidFill>
                <a:latin typeface="Arial Narrow"/>
              </a:rPr>
              <a:t>Организаторы в аудитории в центре видимости камер видеонаблюдения: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 истечении установленного времени объявляют об окончании выполнения заданий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собирают экзаменационные материалы у участников ГИА-9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в специально выделенном в аудитории месте (столе) осуществляют: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раскладку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последующую упаковку ЭМ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заполнение соответствующих форм ППЭ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передают все собранные материалы руководителю ППЭ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1400" spc="-1" strike="noStrike">
                <a:solidFill>
                  <a:srgbClr val="44546a"/>
                </a:solidFill>
                <a:latin typeface="Arial Narrow"/>
              </a:rPr>
              <a:t>	</a:t>
            </a:r>
            <a:r>
              <a:rPr b="1" lang="ru-RU" sz="1400" spc="-1" strike="noStrike">
                <a:solidFill>
                  <a:srgbClr val="44546a"/>
                </a:solidFill>
                <a:latin typeface="Arial Narrow"/>
              </a:rPr>
              <a:t>Руководитель ППЭ: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собирает все материалы, пересчитывает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заполняет соответствующие формы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передает все материалы членам ГЭК на основании «Акт приема-передачи экзаменационных материалов в ППЭ»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1400" spc="-1" strike="noStrike">
                <a:solidFill>
                  <a:srgbClr val="44546a"/>
                </a:solidFill>
                <a:latin typeface="Arial Narrow"/>
              </a:rPr>
              <a:t>	</a:t>
            </a:r>
            <a:r>
              <a:rPr b="1" lang="ru-RU" sz="1400" spc="-1" strike="noStrike">
                <a:solidFill>
                  <a:srgbClr val="44546a"/>
                </a:solidFill>
                <a:latin typeface="Arial Narrow"/>
              </a:rPr>
              <a:t>Член ГЭК: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оформляет протоколы по результатам проведения ГИА-9 в ППЭ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доставляет ЭМ из ППЭ в РЦОИ (за исключением ППЭ, в которых происходит сканирование в Штабе ППЭ)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передает в ГЭК отчет о проведении ГИА-9 в ППЭ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69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1981080" y="274680"/>
            <a:ext cx="8228880" cy="102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ru-RU" sz="3200" spc="-1" strike="noStrike">
                <a:solidFill>
                  <a:srgbClr val="44546a"/>
                </a:solidFill>
                <a:latin typeface="Arial Narrow"/>
              </a:rPr>
              <a:t>Завершение экзамена ГИА-9 в ППЭ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2207520" y="1487880"/>
            <a:ext cx="8228880" cy="466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44546a"/>
                </a:solidFill>
                <a:latin typeface="Arial Narrow"/>
              </a:rPr>
              <a:t>Член ГЭК доставляет ЭМ из ППЭ в РЦОИ, за исключением ППЭ, в которых происходит сканирование в Штабе ППЭ*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* </a:t>
            </a:r>
            <a:r>
              <a:rPr b="0" lang="ru-RU" sz="2000" spc="-1" strike="noStrike">
                <a:solidFill>
                  <a:srgbClr val="2f5897"/>
                </a:solidFill>
                <a:latin typeface="Arial Narrow"/>
              </a:rPr>
              <a:t>в таких ППЭ сразу по завершении экзамена техническим специалистом производится сканирование экзаменационных работ в присутствии членов ГЭК, руководителя ППЭ и общественных наблюдателей в Штабе ППЭ .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2f5897"/>
                </a:solidFill>
                <a:latin typeface="Arial Narrow"/>
              </a:rPr>
              <a:t>Отсканированные изображения экзаменационных работ передаются в РЦОИ для последующей обработки. Бумажные ЭМ ГИА-9 направляются на хранение в РЦОИ в сроки установленные органами исполнительной власти в сфере образования.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2f5897"/>
                </a:solidFill>
                <a:latin typeface="Arial Narrow"/>
              </a:rPr>
              <a:t>После проведения экзамена помещения, выделенные для проведения ГИА-9, передаются руководителю организации, на базе которого был организован ППЭ.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lang="ru-RU" sz="1400" spc="-1" strike="noStrike">
                <a:solidFill>
                  <a:srgbClr val="44546a"/>
                </a:solidFill>
                <a:latin typeface="Arial Narrow"/>
              </a:rPr>
              <a:t>	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3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1981080" y="274680"/>
            <a:ext cx="8228880" cy="48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ru-RU" sz="2000" spc="-1" strike="noStrike">
                <a:solidFill>
                  <a:srgbClr val="44546a"/>
                </a:solidFill>
                <a:latin typeface="Arial Narrow"/>
              </a:rPr>
              <a:t>Завершение экзамена ГИА-11 в ППЭ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2207520" y="885960"/>
            <a:ext cx="8228880" cy="526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1" lang="ru-RU" sz="1400" spc="-1" strike="noStrike">
                <a:solidFill>
                  <a:srgbClr val="44546a"/>
                </a:solidFill>
                <a:latin typeface="Arial Narrow"/>
              </a:rPr>
              <a:t>Организаторы в аудитории в центре видимости камер видеонаблюдения: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За 30 минут и за 5 минут до окончания экзамена сообщают о скором завершении экзамена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 истечении установленного времени объявляют об окончании выполнения заданий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собирают экзаменационные материалы у участников ГИА-11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в специально выделенном в аудитории месте (столе) осуществляют: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раскладку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последующую упаковку ЭМ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заполнение соответствующих форм ППЭ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передают все собранные материалы руководителю ППЭ в присутствии члена ГЭК по специализированным формам в Штабе ППЭ в специально отведенном месте (столе)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1400" spc="-1" strike="noStrike">
                <a:solidFill>
                  <a:srgbClr val="44546a"/>
                </a:solidFill>
                <a:latin typeface="Arial Narrow"/>
              </a:rPr>
              <a:t>	</a:t>
            </a:r>
            <a:r>
              <a:rPr b="1" lang="ru-RU" sz="1400" spc="-1" strike="noStrike">
                <a:solidFill>
                  <a:srgbClr val="44546a"/>
                </a:solidFill>
                <a:latin typeface="Arial Narrow"/>
              </a:rPr>
              <a:t>Руководитель ППЭ: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собирает все материалы, пересчитывает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заполняет соответствующие формы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Дает указания техническому специалисту начать сканировать ЭМ (за исключением ППЭ, доставка из которых в РЦОИ осуществляется членами ГЭК)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1400" spc="-1" strike="noStrike">
                <a:solidFill>
                  <a:srgbClr val="44546a"/>
                </a:solidFill>
                <a:latin typeface="Arial Narrow"/>
              </a:rPr>
              <a:t>	</a:t>
            </a:r>
            <a:r>
              <a:rPr b="1" lang="ru-RU" sz="1400" spc="-1" strike="noStrike">
                <a:solidFill>
                  <a:srgbClr val="44546a"/>
                </a:solidFill>
                <a:latin typeface="Arial Narrow"/>
              </a:rPr>
              <a:t>Член ГЭК: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оформляет протоколы по результатам проведения ГИА-11 в ППЭ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доставляет ЭМ из ППЭ в РЦОИ (за исключением ППЭ, в которых происходит сканирование в Штабе ППЭ)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передает в ГЭК отчет о проведении ГИА-11 в ППЭ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7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1981080" y="274680"/>
            <a:ext cx="8228880" cy="102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ru-RU" sz="3200" spc="-1" strike="noStrike">
                <a:solidFill>
                  <a:srgbClr val="44546a"/>
                </a:solidFill>
                <a:latin typeface="Arial Narrow"/>
              </a:rPr>
              <a:t>Завершение экзамена ГИА-11 в ППЭ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2207520" y="1454760"/>
            <a:ext cx="8228880" cy="469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Bef>
                <a:spcPts val="1199"/>
              </a:spcBef>
            </a:pP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1199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f5897"/>
                </a:solidFill>
                <a:latin typeface="Arial Narrow"/>
              </a:rPr>
              <a:t>Сканирование ЭМ в Штабе ППЭ и передача бланков и форм по защищенному каналу связи (за исключением ППЭ, из которых экзаменационные работы доставляются в РЦОИ в бумажном виде)</a:t>
            </a:r>
            <a:endParaRPr b="0" lang="ru-RU" sz="20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1199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f5897"/>
                </a:solidFill>
                <a:latin typeface="Arial Narrow"/>
              </a:rPr>
              <a:t>Технический специалист сканирует экзаменационные работы в присутствии членов ГЭК, руководителя ППЭ, общественных наблюдателей</a:t>
            </a:r>
            <a:endParaRPr b="0" lang="ru-RU" sz="20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1199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f5897"/>
                </a:solidFill>
                <a:latin typeface="Arial Narrow"/>
              </a:rPr>
              <a:t>Бумажные экзаменационные работы ГИА-11 направляются на хранение в РЦОИ в сроки установленные органами исполнительной власти в сфере образования.</a:t>
            </a:r>
            <a:endParaRPr b="0" lang="ru-RU" sz="20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1199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f5897"/>
                </a:solidFill>
                <a:latin typeface="Arial Narrow"/>
              </a:rPr>
              <a:t>После проведения экзамена помещения, выделенные для проведения ГИА-9, передаются руководителю организации, на базе которого был организован ППЭ.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1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1981080" y="274680"/>
            <a:ext cx="8228880" cy="77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2400" spc="-1" strike="noStrike">
                <a:solidFill>
                  <a:srgbClr val="2f5897"/>
                </a:solidFill>
                <a:latin typeface="Arial Narrow"/>
              </a:rPr>
              <a:t>Организация ППЭ </a:t>
            </a:r>
            <a:br/>
            <a:r>
              <a:rPr b="1" lang="ru-RU" sz="2400" spc="-1" strike="noStrike">
                <a:solidFill>
                  <a:srgbClr val="2f5897"/>
                </a:solidFill>
                <a:latin typeface="Arial Narrow"/>
              </a:rPr>
              <a:t>в условиях распространения</a:t>
            </a:r>
            <a:r>
              <a:rPr b="1" lang="en-US" sz="2400" spc="-1" strike="noStrike">
                <a:solidFill>
                  <a:srgbClr val="2f5897"/>
                </a:solidFill>
                <a:latin typeface="Arial Narrow"/>
              </a:rPr>
              <a:t> COVID -19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2207520" y="1412640"/>
            <a:ext cx="8228880" cy="461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44546a"/>
                </a:solidFill>
                <a:latin typeface="Arial Narrow"/>
              </a:rPr>
              <a:t>В соответствии с требованиями Роспотребнадзора: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281"/>
              </a:spcBef>
              <a:tabLst>
                <a:tab algn="l" pos="0"/>
              </a:tabLst>
            </a:pPr>
            <a:endParaRPr b="0" lang="ru-RU" sz="2800" spc="-1" strike="noStrike">
              <a:latin typeface="Arial"/>
            </a:endParaRPr>
          </a:p>
          <a:p>
            <a:pPr marL="343080" indent="-342360" algn="just">
              <a:lnSpc>
                <a:spcPct val="90000"/>
              </a:lnSpc>
              <a:spcBef>
                <a:spcPts val="56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2800" spc="-1" strike="noStrike">
                <a:solidFill>
                  <a:srgbClr val="2f5897"/>
                </a:solidFill>
                <a:latin typeface="Arial Narrow"/>
              </a:rPr>
              <a:t>прохождение термометрии на входе</a:t>
            </a:r>
            <a:endParaRPr b="0" lang="ru-RU" sz="2800" spc="-1" strike="noStrike">
              <a:latin typeface="Arial"/>
            </a:endParaRPr>
          </a:p>
          <a:p>
            <a:pPr marL="343080" indent="-342360" algn="just">
              <a:lnSpc>
                <a:spcPct val="90000"/>
              </a:lnSpc>
              <a:spcBef>
                <a:spcPts val="56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2800" spc="-1" strike="noStrike">
                <a:solidFill>
                  <a:srgbClr val="2f5897"/>
                </a:solidFill>
                <a:latin typeface="Arial Narrow"/>
              </a:rPr>
              <a:t>использование средств индивидуальной защиты (медицинских масок)</a:t>
            </a:r>
            <a:endParaRPr b="0" lang="ru-RU" sz="2800" spc="-1" strike="noStrike">
              <a:latin typeface="Arial"/>
            </a:endParaRPr>
          </a:p>
          <a:p>
            <a:pPr marL="343080" indent="-342360" algn="just">
              <a:lnSpc>
                <a:spcPct val="90000"/>
              </a:lnSpc>
              <a:spcBef>
                <a:spcPts val="56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2800" spc="-1" strike="noStrike">
                <a:solidFill>
                  <a:srgbClr val="2f5897"/>
                </a:solidFill>
                <a:latin typeface="Arial Narrow"/>
              </a:rPr>
              <a:t>обработка рук дезинфицирующими средствами</a:t>
            </a:r>
            <a:endParaRPr b="0" lang="ru-RU" sz="2800" spc="-1" strike="noStrike">
              <a:latin typeface="Arial"/>
            </a:endParaRPr>
          </a:p>
          <a:p>
            <a:pPr marL="343080" indent="-342360" algn="just">
              <a:lnSpc>
                <a:spcPct val="90000"/>
              </a:lnSpc>
              <a:spcBef>
                <a:spcPts val="56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2800" spc="-1" strike="noStrike">
                <a:solidFill>
                  <a:srgbClr val="2f5897"/>
                </a:solidFill>
                <a:latin typeface="Arial Narrow"/>
              </a:rPr>
              <a:t>соблюдение социальной дистанции 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2f5897"/>
                </a:solidFill>
                <a:latin typeface="Arial Narrow"/>
              </a:rPr>
              <a:t>     </a:t>
            </a:r>
            <a:r>
              <a:rPr b="0" lang="ru-RU" sz="2800" spc="-1" strike="noStrike">
                <a:solidFill>
                  <a:srgbClr val="2f5897"/>
                </a:solidFill>
                <a:latin typeface="Arial Narrow"/>
              </a:rPr>
              <a:t>(не менее 1,5 метра) и т.д.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981080" y="274680"/>
            <a:ext cx="8228880" cy="128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2000" spc="-1" strike="noStrike">
                <a:solidFill>
                  <a:srgbClr val="44546a"/>
                </a:solidFill>
                <a:latin typeface="Calibri"/>
              </a:rPr>
              <a:t>В  ППЭ присутствуют лица при наличии их в списках распределения </a:t>
            </a:r>
            <a:br/>
            <a:r>
              <a:rPr b="1" lang="ru-RU" sz="2000" spc="-1" strike="noStrike">
                <a:solidFill>
                  <a:srgbClr val="44546a"/>
                </a:solidFill>
                <a:latin typeface="Calibri"/>
              </a:rPr>
              <a:t>в данное ППЭ, документа удостоверяющего личность, </a:t>
            </a:r>
            <a:br/>
            <a:r>
              <a:rPr b="1" lang="ru-RU" sz="2000" spc="-1" strike="noStrike">
                <a:solidFill>
                  <a:srgbClr val="44546a"/>
                </a:solidFill>
                <a:latin typeface="Calibri"/>
              </a:rPr>
              <a:t>документа подтверждающего полномочия: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1981080" y="1363320"/>
            <a:ext cx="8228880" cy="498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руководитель ППЭ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члены ГЭК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организаторы ППЭ в аудитории, вне аудитории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руководитель ОО, в помещениях которой организован ППЭ, или уполномоченное лицо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технические специалисты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руководитель организации, в помещении которой организовано ППЭ или его уполномоченное лицо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медицинские работники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сотрудники, осуществляющие охрану правопорядка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общественные наблюдатели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ассистенты, оказывающие необходимую техническую помощь участникам экзаменов с ОВЗ, участникам экзаменов – детям-инвалидам, инвалидам, в том числе непосредственно при выполнении экзаменационной работы (при необходимости)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специалист по проведению инструктажа и обеспечению лабораторных работ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44546a"/>
                </a:solidFill>
                <a:latin typeface="Calibri"/>
              </a:rPr>
              <a:t>При предъявлении соответствующих документов, подтверждающих полномочия,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1600" spc="-1" strike="noStrike">
                <a:solidFill>
                  <a:srgbClr val="44546a"/>
                </a:solidFill>
                <a:latin typeface="Calibri"/>
              </a:rPr>
              <a:t>в ППЭ также имеют право присутствовать:</a:t>
            </a:r>
            <a:endParaRPr b="0" lang="ru-RU" sz="16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должностные лица Рособрнадзора и иные лица, уполномоченные Рособрнадзором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должностные лица министерства образования Приморского края</a:t>
            </a:r>
            <a:endParaRPr b="0" lang="ru-RU" sz="1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аккредитованные СМИ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136800" y="28728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0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87280"/>
            <a:ext cx="589680" cy="69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981080" y="274680"/>
            <a:ext cx="8228880" cy="52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2000" spc="-1" strike="noStrike">
                <a:solidFill>
                  <a:srgbClr val="44546a"/>
                </a:solidFill>
                <a:latin typeface="Calibri"/>
              </a:rPr>
              <a:t>Особенности организации ППЭ для участников ГИА с ОВЗ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1981080" y="922680"/>
            <a:ext cx="8228880" cy="542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44546a"/>
                </a:solidFill>
                <a:latin typeface="Calibri"/>
              </a:rPr>
              <a:t>Ассистенты во время экзамена в ППЭ 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44546a"/>
                </a:solidFill>
                <a:latin typeface="Calibri"/>
              </a:rPr>
              <a:t>могут оказывать участникам ГИА с ОВЗ, детям инвалидам и инвалидам необходимую помощь с учетом их индивидуальных особенностей: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содействие в перемещении</a:t>
            </a: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оказание помощи в фиксации положения тела, ручки в кисти</a:t>
            </a: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вызов медперсонала</a:t>
            </a: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оказание неотложной медицинской помощи</a:t>
            </a: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помощь в общении с сотрудниками ППЭ (сурдоперевод – для глухих)</a:t>
            </a:r>
            <a:endParaRPr b="0" lang="ru-RU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помощь при чтении и оформлении заданий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136800" y="28728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4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87280"/>
            <a:ext cx="589680" cy="69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981080" y="274680"/>
            <a:ext cx="8228880" cy="94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5000"/>
          </a:bodyPr>
          <a:p>
            <a:pPr algn="ctr">
              <a:lnSpc>
                <a:spcPct val="90000"/>
              </a:lnSpc>
            </a:pPr>
            <a:br/>
            <a:r>
              <a:rPr b="1" lang="ru-RU" sz="2200" spc="-1" strike="noStrike">
                <a:solidFill>
                  <a:srgbClr val="44546a"/>
                </a:solidFill>
                <a:latin typeface="Calibri"/>
              </a:rPr>
              <a:t>Допуск общественного наблюдателя в день проведения экзамена </a:t>
            </a:r>
            <a:br/>
            <a:r>
              <a:rPr b="1" lang="ru-RU" sz="2200" spc="-1" strike="noStrike">
                <a:solidFill>
                  <a:srgbClr val="44546a"/>
                </a:solidFill>
                <a:latin typeface="Calibri"/>
              </a:rPr>
              <a:t>в ППЭ осуществляется при наличии у него:</a:t>
            </a:r>
            <a:br/>
            <a:endParaRPr b="0" lang="ru-RU" sz="22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1981080" y="1296720"/>
            <a:ext cx="8228880" cy="482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2f5897"/>
                </a:solidFill>
                <a:latin typeface="Arial Narrow"/>
              </a:rPr>
              <a:t>документа, удостоверяющего личность</a:t>
            </a:r>
            <a:endParaRPr b="0" lang="ru-RU" sz="16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2f5897"/>
                </a:solidFill>
                <a:latin typeface="Arial Narrow"/>
              </a:rPr>
              <a:t>удостоверения общественного наблюдателя</a:t>
            </a:r>
            <a:endParaRPr b="0" lang="ru-RU" sz="16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2f5897"/>
                </a:solidFill>
                <a:latin typeface="Arial Narrow"/>
              </a:rPr>
              <a:t>при наличии его в списках распределения в данный ППЭ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	</a:t>
            </a:r>
            <a:r>
              <a:rPr b="1" lang="ru-RU" sz="2000" spc="-1" strike="noStrike">
                <a:solidFill>
                  <a:srgbClr val="44546a"/>
                </a:solidFill>
                <a:latin typeface="Calibri"/>
              </a:rPr>
              <a:t>Общественный наблюдатель обязан:</a:t>
            </a:r>
            <a:endParaRPr b="0" lang="ru-RU" sz="20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600" spc="-1" strike="noStrike">
                <a:solidFill>
                  <a:srgbClr val="2f5897"/>
                </a:solidFill>
                <a:latin typeface="Arial Narrow"/>
              </a:rPr>
              <a:t>заблаговременно ознакомиться с порядком проведения ГИА, с правами и обязанностями общественного наблюдателя, с методическими рекомендациями и инструктивными материалами по процедуре проведения ГИА в ППЭ, обработке материалов ГИА, рассмотрения апелляций</a:t>
            </a:r>
            <a:endParaRPr b="0" lang="ru-RU" sz="16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600" spc="-1" strike="noStrike">
                <a:solidFill>
                  <a:srgbClr val="2f5897"/>
                </a:solidFill>
                <a:latin typeface="Arial Narrow"/>
              </a:rPr>
              <a:t>при выполнении функций общественного наблюдателя соблюдать порядок проведения ГИА</a:t>
            </a:r>
            <a:endParaRPr b="0" lang="ru-RU" sz="16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600" spc="-1" strike="noStrike">
                <a:solidFill>
                  <a:srgbClr val="2f5897"/>
                </a:solidFill>
                <a:latin typeface="Arial Narrow"/>
              </a:rPr>
              <a:t>общественный наблюдатель вправе осуществлять свои полномочия только в сроки и в местах, указанных в удостоверении общественного наблюдателя</a:t>
            </a:r>
            <a:endParaRPr b="0" lang="ru-RU" sz="16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600" spc="-1" strike="noStrike">
                <a:solidFill>
                  <a:srgbClr val="2f5897"/>
                </a:solidFill>
                <a:latin typeface="Arial Narrow"/>
              </a:rPr>
              <a:t>при выполнении функций общественного наблюдателя соблюдать этические нормы поведения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ru-RU" sz="1600" spc="-1" strike="noStrike">
                <a:solidFill>
                  <a:srgbClr val="44546a"/>
                </a:solidFill>
                <a:latin typeface="Calibri"/>
              </a:rPr>
              <a:t>Явка в ППЭ – не позднее чем за 1 час до начала экзаменов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ru-RU" sz="1600" spc="-1" strike="noStrike">
                <a:solidFill>
                  <a:srgbClr val="2f5897"/>
                </a:solidFill>
                <a:latin typeface="Arial Narrow"/>
              </a:rPr>
              <a:t>В случае присутствия в ППЭ нескольких общественных наблюдателей им рекомендуется до начала экзамена распределиться с учетом оптимального охвата ППЭ общественным наблюдением (присутствия в аудиториях, Штабе ППЭ, коридорах и т.д.).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endParaRPr b="0" lang="ru-RU" sz="1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600" spc="-1" strike="noStrike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8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2063520" y="426960"/>
            <a:ext cx="8228880" cy="62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2000"/>
          </a:bodyPr>
          <a:p>
            <a:pPr>
              <a:lnSpc>
                <a:spcPct val="90000"/>
              </a:lnSpc>
            </a:pPr>
            <a:br/>
            <a:r>
              <a:rPr b="1" lang="ru-RU" sz="2400" spc="-1" strike="noStrike">
                <a:solidFill>
                  <a:srgbClr val="44546a"/>
                </a:solidFill>
                <a:latin typeface="Calibri"/>
              </a:rPr>
              <a:t>Общественным наблюдателям предоставляется право:</a:t>
            </a:r>
            <a:br/>
            <a:endParaRPr b="0" lang="ru-RU" sz="2400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981080" y="1196640"/>
            <a:ext cx="8228880" cy="49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</a:pP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присутствовать на всех этапах проведения экзаменов государственной итоговой аттестации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свободно перемещаться по ППЭ (при этом в аудитории может находиться только один общественный наблюдатель)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направлять информацию о нарушениях Порядка ГИА, выявленных при проведении экзаменов, в федеральные органы исполнительной власти, в тои числе в Рособрнадзор, органы исполнительной власти, ГЭК, органы местного самоуправления, осуществляющие управление в сфере образования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оставлять свои личные вещи в Штабе ППЭ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находиться в помещении для общественных наблюдателей, расположенном в ППЭ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присутствовать при печати экзаменационных материалов на бумажные носители в аудитории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присутствовать в Штабе ППЭ при составлении членом ГЭК акта об удалении с экзамена лиц, допустивших нарушение Порядка ГИА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участвовать в проверке сведений о нарушении Порядка ГИА, изложенных участником экзамена в апелляции о нарушении Порядка ГИА, организованной членом ГЭК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	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136800" y="28728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2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87280"/>
            <a:ext cx="589680" cy="69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1981080" y="274680"/>
            <a:ext cx="8228880" cy="5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1" lang="ru-RU" sz="2800" spc="-1" strike="noStrike">
                <a:solidFill>
                  <a:srgbClr val="44546a"/>
                </a:solidFill>
                <a:latin typeface="Calibri"/>
              </a:rPr>
              <a:t>Права и обязанности общественного наблюдателя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1981080" y="980640"/>
            <a:ext cx="8228880" cy="514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44546a"/>
                </a:solidFill>
                <a:latin typeface="Calibri"/>
              </a:rPr>
              <a:t>Общественный наблюдатель не имеет права:</a:t>
            </a:r>
            <a:endParaRPr b="0" lang="ru-RU" sz="2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вмешиваться в работу и создавать препятствия выполнению своих обязанностей руководителю ППЭ, организаторам, членам ГЭК, иным работникам ППЭ, а также участникам экзаменов (при выполнении экзаменационной работы)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иметь при себе электронно-вычислительную технику, фото, аудио и видеоаппаратуру, справочные материалы и средства хранения и передачи информации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пользоваться средствами связи за пределами Штаба ППЭ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использовать в Штабе ППЭ средства связи не по служебной необходимости</a:t>
            </a:r>
            <a:endParaRPr b="0" lang="ru-RU" sz="14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400" spc="-1" strike="noStrike">
                <a:solidFill>
                  <a:srgbClr val="2f5897"/>
                </a:solidFill>
                <a:latin typeface="Arial Narrow"/>
              </a:rPr>
              <a:t>оказывать содействие участникам государственной итоговой аттестации, в том числе передавать им средства связи, электронно-вычислительную технику, фото-, аудио- и видеоаппаратуру, справочные материалы, письменные заметки и иные средства хранения и передачи информации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44546a"/>
                </a:solidFill>
                <a:latin typeface="Times New Roman"/>
              </a:rPr>
              <a:t>Общественный наблюдатель обязан соблюдать порядок ГИА. 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44546a"/>
                </a:solidFill>
                <a:latin typeface="Times New Roman"/>
              </a:rPr>
              <a:t>За нарушение Порядка ГИА общественный наблюдатель 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44546a"/>
                </a:solidFill>
                <a:latin typeface="Times New Roman"/>
              </a:rPr>
              <a:t>удаляется из ППЭ членами ГЭК.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136800" y="28728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6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87280"/>
            <a:ext cx="589680" cy="69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981080" y="476640"/>
            <a:ext cx="8228880" cy="83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ru-RU" sz="2000" spc="-1" strike="noStrike">
                <a:solidFill>
                  <a:srgbClr val="44546a"/>
                </a:solidFill>
                <a:latin typeface="Calibri"/>
              </a:rPr>
              <a:t>При решении вопросов, связанных с проведением экзамена в ППЭ, общественный наблюдатель взаимодействует: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981080" y="1454760"/>
            <a:ext cx="8228880" cy="4670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90000"/>
              </a:lnSpc>
              <a:spcBef>
                <a:spcPts val="300"/>
              </a:spcBef>
            </a:pP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с членами ГЭК</a:t>
            </a: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с руководителем ППЭ</a:t>
            </a: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f5897"/>
                </a:solidFill>
                <a:latin typeface="Arial Narrow"/>
              </a:rPr>
              <a:t>с должностными лицами Рособрнадзора и лицами, определенными Рособрнадзором, а также должностными лицами министерства образования Приморского края, осуществляющими переданные полномочия Российской Федерации в сфере образования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44546a"/>
                </a:solidFill>
                <a:latin typeface="Calibri"/>
              </a:rPr>
              <a:t>Деятельность общественных наблюдателей 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44546a"/>
                </a:solidFill>
                <a:latin typeface="Calibri"/>
              </a:rPr>
              <a:t>осуществляется на безвозмездной основе, 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300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44546a"/>
                </a:solidFill>
                <a:latin typeface="Calibri"/>
              </a:rPr>
              <a:t>понесенные расходы не возмещаются.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09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0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2063520" y="426960"/>
            <a:ext cx="8228880" cy="62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27000"/>
          </a:bodyPr>
          <a:p>
            <a:pPr>
              <a:lnSpc>
                <a:spcPct val="90000"/>
              </a:lnSpc>
            </a:pPr>
            <a:br/>
            <a:r>
              <a:rPr b="1" lang="ru-RU" sz="2700" spc="-1" strike="noStrike">
                <a:solidFill>
                  <a:srgbClr val="44546a"/>
                </a:solidFill>
                <a:latin typeface="Times New Roman"/>
              </a:rPr>
              <a:t>В день проведения экзамена общественный наблюдатель:</a:t>
            </a:r>
            <a:br/>
            <a:endParaRPr b="0" lang="ru-RU" sz="27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981080" y="1196640"/>
            <a:ext cx="8228880" cy="49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90000"/>
              </a:lnSpc>
              <a:spcBef>
                <a:spcPts val="300"/>
              </a:spcBef>
            </a:pPr>
            <a:endParaRPr b="0" lang="ru-RU" sz="18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f5897"/>
                </a:solidFill>
                <a:latin typeface="Arial Narrow"/>
              </a:rPr>
              <a:t>прибывает в ППЭ не позднее чем за 1 час до начала экзамена</a:t>
            </a:r>
            <a:endParaRPr b="0" lang="ru-RU" sz="20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f5897"/>
                </a:solidFill>
                <a:latin typeface="Arial Narrow"/>
              </a:rPr>
              <a:t>регистрируется у ответственного организатора вне аудитории, уполномоченного руководителем ППЭ</a:t>
            </a:r>
            <a:endParaRPr b="0" lang="ru-RU" sz="20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f5897"/>
                </a:solidFill>
                <a:latin typeface="Arial Narrow"/>
              </a:rPr>
              <a:t>оставляет личные вещи в месте хранения личных вещей, организованном в Штабе ППЭ</a:t>
            </a:r>
            <a:endParaRPr b="0" lang="ru-RU" sz="20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f5897"/>
                </a:solidFill>
                <a:latin typeface="Arial Narrow"/>
              </a:rPr>
              <a:t>удостоверяет факт своего присутствия подписью в форме ППЭ-07 «Список работников ППЭ и общественных наблюдателей»</a:t>
            </a:r>
            <a:endParaRPr b="0" lang="ru-RU" sz="2000" spc="-1" strike="noStrike">
              <a:latin typeface="Arial"/>
            </a:endParaRPr>
          </a:p>
          <a:p>
            <a:pPr marL="228600" indent="-227880" algn="just">
              <a:lnSpc>
                <a:spcPct val="100000"/>
              </a:lnSpc>
              <a:spcBef>
                <a:spcPts val="601"/>
              </a:spcBef>
              <a:buClr>
                <a:srgbClr val="2f5897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2f5897"/>
                </a:solidFill>
                <a:latin typeface="Arial Narrow"/>
              </a:rPr>
              <a:t>до начала проведения экзамена общественный наблюдатель обсуждает с руководителем ППЭ и членами ГЭК порядок взаимодействия во время проведения экзамена и получает у руководителя ППЭ форму ППЭ 18-МАШ «Акт общественного наблюдения за проведением ГИА в ППЭ»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endParaRPr b="0" lang="ru-RU" sz="2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</a:pPr>
            <a:endParaRPr b="0" lang="ru-RU" sz="2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</a:pPr>
            <a:endParaRPr b="0" lang="ru-RU" sz="2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</a:pPr>
            <a:endParaRPr b="0" lang="ru-RU" sz="2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</a:pPr>
            <a:endParaRPr b="0" lang="ru-RU" sz="2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</a:pPr>
            <a:endParaRPr b="0" lang="ru-RU" sz="2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136800" y="200160"/>
            <a:ext cx="855360" cy="6570000"/>
          </a:xfrm>
          <a:prstGeom prst="rect">
            <a:avLst/>
          </a:prstGeom>
          <a:solidFill>
            <a:schemeClr val="accent5">
              <a:lumMod val="75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4" name="Рисунок 1" descr="image001"/>
          <p:cNvPicPr/>
          <p:nvPr/>
        </p:nvPicPr>
        <p:blipFill>
          <a:blip r:embed="rId1"/>
          <a:stretch/>
        </p:blipFill>
        <p:spPr>
          <a:xfrm>
            <a:off x="269640" y="200160"/>
            <a:ext cx="589680" cy="68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2631</TotalTime>
  <Application>LibreOffice/7.0.6.2$Linux_X86_64 LibreOffice_project/00$Build-2</Application>
  <AppVersion>15.0000</AppVersion>
  <Words>3497</Words>
  <Paragraphs>405</Paragraphs>
  <Company>APK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2021-02-17T07:53:04Z</dcterms:created>
  <dc:creator>Жильцова Регина Константиновна</dc:creator>
  <dc:description/>
  <dc:language>ru-RU</dc:language>
  <cp:lastModifiedBy/>
  <cp:lastPrinted>2021-04-30T05:03:26Z</cp:lastPrinted>
  <dcterms:modified xsi:type="dcterms:W3CDTF">2023-01-31T10:13:47Z</dcterms:modified>
  <cp:revision>146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28</vt:i4>
  </property>
</Properties>
</file>