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12192000" cy="6858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34928"/>
            <a:ext cx="10514330" cy="825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800" y="177800"/>
            <a:ext cx="4982210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775"/>
              </a:lnSpc>
              <a:spcBef>
                <a:spcPts val="100"/>
              </a:spcBef>
            </a:pPr>
            <a:r>
              <a:rPr sz="5250" b="1" spc="680" dirty="0">
                <a:latin typeface="Calibri"/>
                <a:cs typeface="Calibri"/>
              </a:rPr>
              <a:t>Ф</a:t>
            </a:r>
            <a:r>
              <a:rPr sz="5250" b="1" spc="1170" dirty="0">
                <a:latin typeface="Calibri"/>
                <a:cs typeface="Calibri"/>
              </a:rPr>
              <a:t>Г</a:t>
            </a:r>
            <a:r>
              <a:rPr sz="5250" b="1" spc="1015" dirty="0">
                <a:latin typeface="Calibri"/>
                <a:cs typeface="Calibri"/>
              </a:rPr>
              <a:t>О</a:t>
            </a:r>
            <a:r>
              <a:rPr sz="5250" b="1" spc="720" dirty="0">
                <a:latin typeface="Calibri"/>
                <a:cs typeface="Calibri"/>
              </a:rPr>
              <a:t>С</a:t>
            </a:r>
            <a:r>
              <a:rPr sz="5250" b="1" spc="545" dirty="0">
                <a:latin typeface="Calibri"/>
                <a:cs typeface="Calibri"/>
              </a:rPr>
              <a:t> </a:t>
            </a:r>
            <a:r>
              <a:rPr sz="5250" b="1" spc="-20" dirty="0">
                <a:latin typeface="Calibri"/>
                <a:cs typeface="Calibri"/>
              </a:rPr>
              <a:t>2021</a:t>
            </a:r>
            <a:endParaRPr sz="5250">
              <a:latin typeface="Calibri"/>
              <a:cs typeface="Calibri"/>
            </a:endParaRPr>
          </a:p>
          <a:p>
            <a:pPr marL="12700" marR="5080">
              <a:lnSpc>
                <a:spcPts val="5250"/>
              </a:lnSpc>
              <a:spcBef>
                <a:spcPts val="525"/>
              </a:spcBef>
            </a:pPr>
            <a:r>
              <a:rPr sz="5250" b="1" spc="50" dirty="0">
                <a:latin typeface="Calibri"/>
                <a:cs typeface="Calibri"/>
              </a:rPr>
              <a:t>для</a:t>
            </a:r>
            <a:r>
              <a:rPr sz="5250" b="1" spc="-195" dirty="0">
                <a:latin typeface="Calibri"/>
                <a:cs typeface="Calibri"/>
              </a:rPr>
              <a:t> </a:t>
            </a:r>
            <a:r>
              <a:rPr sz="5250" b="1" spc="-10" dirty="0">
                <a:latin typeface="Calibri"/>
                <a:cs typeface="Calibri"/>
              </a:rPr>
              <a:t>начальной</a:t>
            </a:r>
            <a:r>
              <a:rPr sz="5250" b="1" spc="-195" dirty="0">
                <a:latin typeface="Calibri"/>
                <a:cs typeface="Calibri"/>
              </a:rPr>
              <a:t> </a:t>
            </a:r>
            <a:r>
              <a:rPr sz="5250" b="1" spc="-50" dirty="0">
                <a:latin typeface="Calibri"/>
                <a:cs typeface="Calibri"/>
              </a:rPr>
              <a:t>и </a:t>
            </a:r>
            <a:r>
              <a:rPr sz="5250" b="1" dirty="0">
                <a:latin typeface="Calibri"/>
                <a:cs typeface="Calibri"/>
              </a:rPr>
              <a:t>основной</a:t>
            </a:r>
            <a:r>
              <a:rPr sz="5250" b="1" spc="-195" dirty="0">
                <a:latin typeface="Calibri"/>
                <a:cs typeface="Calibri"/>
              </a:rPr>
              <a:t> </a:t>
            </a:r>
            <a:r>
              <a:rPr sz="5250" b="1" spc="-10" dirty="0">
                <a:latin typeface="Calibri"/>
                <a:cs typeface="Calibri"/>
              </a:rPr>
              <a:t>школы</a:t>
            </a:r>
            <a:endParaRPr sz="52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9800" y="4578444"/>
            <a:ext cx="5012690" cy="11684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algn="just">
              <a:lnSpc>
                <a:spcPts val="2930"/>
              </a:lnSpc>
              <a:spcBef>
                <a:spcPts val="380"/>
              </a:spcBef>
            </a:pPr>
            <a:r>
              <a:rPr sz="2600" spc="315" dirty="0">
                <a:latin typeface="Calibri"/>
                <a:cs typeface="Calibri"/>
              </a:rPr>
              <a:t>С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сентября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2022 </a:t>
            </a:r>
            <a:r>
              <a:rPr sz="2600" dirty="0">
                <a:latin typeface="Calibri"/>
                <a:cs typeface="Calibri"/>
              </a:rPr>
              <a:t>года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ученики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55" dirty="0">
                <a:latin typeface="Calibri"/>
                <a:cs typeface="Calibri"/>
              </a:rPr>
              <a:t>1-</a:t>
            </a:r>
            <a:r>
              <a:rPr sz="2600" spc="100" dirty="0">
                <a:latin typeface="Calibri"/>
                <a:cs typeface="Calibri"/>
              </a:rPr>
              <a:t>х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и </a:t>
            </a:r>
            <a:r>
              <a:rPr sz="2600" dirty="0">
                <a:latin typeface="Calibri"/>
                <a:cs typeface="Calibri"/>
              </a:rPr>
              <a:t>новых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5" dirty="0">
                <a:latin typeface="Calibri"/>
                <a:cs typeface="Calibri"/>
              </a:rPr>
              <a:t>5-</a:t>
            </a:r>
            <a:r>
              <a:rPr sz="2600" spc="100" dirty="0">
                <a:latin typeface="Calibri"/>
                <a:cs typeface="Calibri"/>
              </a:rPr>
              <a:t>х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классов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100" dirty="0">
                <a:latin typeface="Calibri"/>
                <a:cs typeface="Calibri"/>
              </a:rPr>
              <a:t>будут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обучаться </a:t>
            </a:r>
            <a:r>
              <a:rPr sz="2600" dirty="0">
                <a:latin typeface="Calibri"/>
                <a:cs typeface="Calibri"/>
              </a:rPr>
              <a:t>только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новым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425" dirty="0">
                <a:latin typeface="Calibri"/>
                <a:cs typeface="Calibri"/>
              </a:rPr>
              <a:t>ФГОС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23509" y="6140449"/>
            <a:ext cx="1736725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dirty="0">
                <a:latin typeface="Calibri"/>
                <a:cs typeface="Calibri"/>
              </a:rPr>
              <a:t>Подготовлено</a:t>
            </a:r>
            <a:r>
              <a:rPr sz="1950" spc="285" dirty="0">
                <a:latin typeface="Calibri"/>
                <a:cs typeface="Calibri"/>
              </a:rPr>
              <a:t> </a:t>
            </a:r>
            <a:r>
              <a:rPr sz="1950" spc="-50" dirty="0">
                <a:latin typeface="Calibri"/>
                <a:cs typeface="Calibri"/>
              </a:rPr>
              <a:t>в</a:t>
            </a:r>
            <a:endParaRPr sz="195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5510" y="6259847"/>
            <a:ext cx="2220228" cy="1866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603" y="838200"/>
            <a:ext cx="5253567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800" y="177800"/>
            <a:ext cx="4808855" cy="282575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 marR="5080">
              <a:lnSpc>
                <a:spcPts val="5250"/>
              </a:lnSpc>
              <a:spcBef>
                <a:spcPts val="1150"/>
              </a:spcBef>
            </a:pPr>
            <a:r>
              <a:rPr sz="5250" b="1" spc="100" dirty="0">
                <a:latin typeface="Calibri"/>
                <a:cs typeface="Calibri"/>
              </a:rPr>
              <a:t>Как</a:t>
            </a:r>
            <a:r>
              <a:rPr sz="5250" b="1" spc="-100" dirty="0">
                <a:latin typeface="Calibri"/>
                <a:cs typeface="Calibri"/>
              </a:rPr>
              <a:t> </a:t>
            </a:r>
            <a:r>
              <a:rPr sz="5250" b="1" spc="165" dirty="0">
                <a:latin typeface="Calibri"/>
                <a:cs typeface="Calibri"/>
              </a:rPr>
              <a:t>будут </a:t>
            </a:r>
            <a:r>
              <a:rPr sz="5250" b="1" spc="114" dirty="0">
                <a:latin typeface="Calibri"/>
                <a:cs typeface="Calibri"/>
              </a:rPr>
              <a:t>учиться</a:t>
            </a:r>
            <a:r>
              <a:rPr sz="5250" b="1" spc="-150" dirty="0">
                <a:latin typeface="Calibri"/>
                <a:cs typeface="Calibri"/>
              </a:rPr>
              <a:t> </a:t>
            </a:r>
            <a:r>
              <a:rPr sz="5250" b="1" spc="50" dirty="0">
                <a:latin typeface="Calibri"/>
                <a:cs typeface="Calibri"/>
              </a:rPr>
              <a:t>дети, </a:t>
            </a:r>
            <a:r>
              <a:rPr sz="5250" b="1" spc="-10" dirty="0">
                <a:latin typeface="Calibri"/>
                <a:cs typeface="Calibri"/>
              </a:rPr>
              <a:t>продолжающие обучение?</a:t>
            </a:r>
            <a:endParaRPr sz="52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64299" y="177780"/>
            <a:ext cx="4899025" cy="3654425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25"/>
              </a:spcBef>
            </a:pPr>
            <a:r>
              <a:rPr sz="2600" spc="165" dirty="0">
                <a:latin typeface="Calibri"/>
                <a:cs typeface="Calibri"/>
              </a:rPr>
              <a:t>По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старым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340" dirty="0">
                <a:latin typeface="Calibri"/>
                <a:cs typeface="Calibri"/>
              </a:rPr>
              <a:t>ФГОС.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ts val="2930"/>
              </a:lnSpc>
              <a:spcBef>
                <a:spcPts val="1785"/>
              </a:spcBef>
            </a:pPr>
            <a:r>
              <a:rPr sz="2600" dirty="0">
                <a:latin typeface="Calibri"/>
                <a:cs typeface="Calibri"/>
              </a:rPr>
              <a:t>Если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70" dirty="0">
                <a:latin typeface="Calibri"/>
                <a:cs typeface="Calibri"/>
              </a:rPr>
              <a:t>хотите,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чтобы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ваш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ребенок </a:t>
            </a:r>
            <a:r>
              <a:rPr sz="2600" dirty="0">
                <a:latin typeface="Calibri"/>
                <a:cs typeface="Calibri"/>
              </a:rPr>
              <a:t>быстрее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влился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современные </a:t>
            </a:r>
            <a:r>
              <a:rPr sz="2600" dirty="0">
                <a:latin typeface="Calibri"/>
                <a:cs typeface="Calibri"/>
              </a:rPr>
              <a:t>стандарты</a:t>
            </a:r>
            <a:r>
              <a:rPr sz="2600" spc="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обучения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90" dirty="0">
                <a:latin typeface="Calibri"/>
                <a:cs typeface="Calibri"/>
              </a:rPr>
              <a:t> </a:t>
            </a:r>
            <a:r>
              <a:rPr sz="2600" spc="-40" dirty="0">
                <a:latin typeface="Calibri"/>
                <a:cs typeface="Calibri"/>
              </a:rPr>
              <a:t>перешел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на </a:t>
            </a:r>
            <a:r>
              <a:rPr sz="2600" dirty="0">
                <a:latin typeface="Calibri"/>
                <a:cs typeface="Calibri"/>
              </a:rPr>
              <a:t>новую</a:t>
            </a:r>
            <a:r>
              <a:rPr sz="2600" spc="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программу,</a:t>
            </a:r>
            <a:r>
              <a:rPr sz="2600" spc="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подпишите </a:t>
            </a:r>
            <a:r>
              <a:rPr sz="2600" dirty="0">
                <a:latin typeface="Calibri"/>
                <a:cs typeface="Calibri"/>
              </a:rPr>
              <a:t>согласие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на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переход.</a:t>
            </a:r>
            <a:endParaRPr sz="2600">
              <a:latin typeface="Calibri"/>
              <a:cs typeface="Calibri"/>
            </a:endParaRPr>
          </a:p>
          <a:p>
            <a:pPr marL="12700" marR="633095">
              <a:lnSpc>
                <a:spcPts val="2920"/>
              </a:lnSpc>
              <a:spcBef>
                <a:spcPts val="1710"/>
              </a:spcBef>
            </a:pPr>
            <a:r>
              <a:rPr sz="2600" dirty="0">
                <a:latin typeface="Calibri"/>
                <a:cs typeface="Calibri"/>
              </a:rPr>
              <a:t>Образец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согласия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раздадим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в </a:t>
            </a:r>
            <a:r>
              <a:rPr sz="2600" dirty="0">
                <a:latin typeface="Calibri"/>
                <a:cs typeface="Calibri"/>
              </a:rPr>
              <a:t>конце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собрания.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9800" y="120650"/>
            <a:ext cx="5037455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0" b="1" spc="204" dirty="0">
                <a:solidFill>
                  <a:srgbClr val="E10000"/>
                </a:solidFill>
                <a:latin typeface="Calibri"/>
                <a:cs typeface="Calibri"/>
              </a:rPr>
              <a:t>Спасибо</a:t>
            </a:r>
            <a:endParaRPr sz="10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9800" y="1187450"/>
            <a:ext cx="7725409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0" b="1" spc="-10" dirty="0">
                <a:solidFill>
                  <a:srgbClr val="E10000"/>
                </a:solidFill>
                <a:latin typeface="Calibri"/>
                <a:cs typeface="Calibri"/>
              </a:rPr>
              <a:t>за</a:t>
            </a:r>
            <a:r>
              <a:rPr sz="10500" b="1" spc="-585" dirty="0">
                <a:solidFill>
                  <a:srgbClr val="E10000"/>
                </a:solidFill>
                <a:latin typeface="Calibri"/>
                <a:cs typeface="Calibri"/>
              </a:rPr>
              <a:t> </a:t>
            </a:r>
            <a:r>
              <a:rPr sz="10500" b="1" spc="-60" dirty="0">
                <a:solidFill>
                  <a:srgbClr val="E10000"/>
                </a:solidFill>
                <a:latin typeface="Calibri"/>
                <a:cs typeface="Calibri"/>
              </a:rPr>
              <a:t>внимание!</a:t>
            </a:r>
            <a:endParaRPr sz="10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800" y="177800"/>
            <a:ext cx="4580255" cy="149225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 marR="5080">
              <a:lnSpc>
                <a:spcPts val="5250"/>
              </a:lnSpc>
              <a:spcBef>
                <a:spcPts val="1150"/>
              </a:spcBef>
            </a:pPr>
            <a:r>
              <a:rPr sz="5250" b="1" dirty="0">
                <a:latin typeface="Calibri"/>
                <a:cs typeface="Calibri"/>
              </a:rPr>
              <a:t>Новые</a:t>
            </a:r>
            <a:r>
              <a:rPr sz="5250" b="1" spc="-40" dirty="0">
                <a:latin typeface="Calibri"/>
                <a:cs typeface="Calibri"/>
              </a:rPr>
              <a:t> </a:t>
            </a:r>
            <a:r>
              <a:rPr sz="5250" b="1" spc="680" dirty="0">
                <a:latin typeface="Calibri"/>
                <a:cs typeface="Calibri"/>
              </a:rPr>
              <a:t>Ф</a:t>
            </a:r>
            <a:r>
              <a:rPr sz="5250" b="1" spc="1170" dirty="0">
                <a:latin typeface="Calibri"/>
                <a:cs typeface="Calibri"/>
              </a:rPr>
              <a:t>Г</a:t>
            </a:r>
            <a:r>
              <a:rPr sz="5250" b="1" spc="1015" dirty="0">
                <a:latin typeface="Calibri"/>
                <a:cs typeface="Calibri"/>
              </a:rPr>
              <a:t>О</a:t>
            </a:r>
            <a:r>
              <a:rPr sz="5250" b="1" spc="720" dirty="0">
                <a:latin typeface="Calibri"/>
                <a:cs typeface="Calibri"/>
              </a:rPr>
              <a:t>С</a:t>
            </a:r>
            <a:r>
              <a:rPr sz="5250" b="1" spc="-20" dirty="0">
                <a:latin typeface="Calibri"/>
                <a:cs typeface="Calibri"/>
              </a:rPr>
              <a:t> </a:t>
            </a:r>
            <a:r>
              <a:rPr sz="5250" b="1" spc="80" dirty="0">
                <a:latin typeface="Calibri"/>
                <a:cs typeface="Calibri"/>
              </a:rPr>
              <a:t>с </a:t>
            </a:r>
            <a:r>
              <a:rPr sz="5250" b="1" dirty="0">
                <a:latin typeface="Calibri"/>
                <a:cs typeface="Calibri"/>
              </a:rPr>
              <a:t>2022</a:t>
            </a:r>
            <a:r>
              <a:rPr sz="5250" b="1" spc="-85" dirty="0">
                <a:latin typeface="Calibri"/>
                <a:cs typeface="Calibri"/>
              </a:rPr>
              <a:t> </a:t>
            </a:r>
            <a:r>
              <a:rPr sz="5250" b="1" spc="-20" dirty="0">
                <a:latin typeface="Calibri"/>
                <a:cs typeface="Calibri"/>
              </a:rPr>
              <a:t>года</a:t>
            </a:r>
            <a:endParaRPr sz="52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64299" y="368395"/>
            <a:ext cx="4958080" cy="44601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930"/>
              </a:lnSpc>
              <a:spcBef>
                <a:spcPts val="380"/>
              </a:spcBef>
            </a:pPr>
            <a:r>
              <a:rPr sz="2600" dirty="0">
                <a:latin typeface="Calibri"/>
                <a:cs typeface="Calibri"/>
              </a:rPr>
              <a:t>Минпросвещения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запретило </a:t>
            </a:r>
            <a:r>
              <a:rPr sz="2600" dirty="0">
                <a:latin typeface="Calibri"/>
                <a:cs typeface="Calibri"/>
              </a:rPr>
              <a:t>принимать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на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обучение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</a:t>
            </a:r>
            <a:r>
              <a:rPr sz="2600" spc="-10" dirty="0">
                <a:latin typeface="Calibri"/>
                <a:cs typeface="Calibri"/>
              </a:rPr>
              <a:t> старым </a:t>
            </a:r>
            <a:r>
              <a:rPr sz="2600" spc="445" dirty="0">
                <a:latin typeface="Calibri"/>
                <a:cs typeface="Calibri"/>
              </a:rPr>
              <a:t>ФГОС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55" dirty="0">
                <a:latin typeface="Calibri"/>
                <a:cs typeface="Calibri"/>
              </a:rPr>
              <a:t>1-</a:t>
            </a:r>
            <a:r>
              <a:rPr sz="2600" spc="-125" dirty="0">
                <a:latin typeface="Calibri"/>
                <a:cs typeface="Calibri"/>
              </a:rPr>
              <a:t>е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5" dirty="0">
                <a:latin typeface="Calibri"/>
                <a:cs typeface="Calibri"/>
              </a:rPr>
              <a:t>5-</a:t>
            </a:r>
            <a:r>
              <a:rPr sz="2600" spc="-125" dirty="0">
                <a:latin typeface="Calibri"/>
                <a:cs typeface="Calibri"/>
              </a:rPr>
              <a:t>е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классы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с </a:t>
            </a:r>
            <a:r>
              <a:rPr sz="2600" spc="-10" dirty="0">
                <a:latin typeface="Calibri"/>
                <a:cs typeface="Calibri"/>
              </a:rPr>
              <a:t>2022/2023</a:t>
            </a:r>
            <a:r>
              <a:rPr sz="2600" spc="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учебного</a:t>
            </a:r>
            <a:r>
              <a:rPr sz="2600" spc="125" dirty="0">
                <a:latin typeface="Calibri"/>
                <a:cs typeface="Calibri"/>
              </a:rPr>
              <a:t> </a:t>
            </a:r>
            <a:r>
              <a:rPr sz="2600" spc="-10" dirty="0" err="1">
                <a:latin typeface="Calibri"/>
                <a:cs typeface="Calibri"/>
              </a:rPr>
              <a:t>года</a:t>
            </a:r>
            <a:r>
              <a:rPr sz="2600" spc="-10" dirty="0">
                <a:latin typeface="Calibri"/>
                <a:cs typeface="Calibri"/>
              </a:rPr>
              <a:t>.</a:t>
            </a:r>
            <a:endParaRPr lang="ru-RU" sz="2600" spc="-10" dirty="0">
              <a:latin typeface="Calibri"/>
              <a:cs typeface="Calibri"/>
            </a:endParaRPr>
          </a:p>
          <a:p>
            <a:pPr marL="12700" marR="5080">
              <a:lnSpc>
                <a:spcPts val="2930"/>
              </a:lnSpc>
              <a:spcBef>
                <a:spcPts val="380"/>
              </a:spcBef>
            </a:pPr>
            <a:endParaRPr lang="ru-RU" sz="2600" spc="-10" dirty="0">
              <a:latin typeface="Calibri"/>
              <a:cs typeface="Calibri"/>
            </a:endParaRPr>
          </a:p>
          <a:p>
            <a:pPr marL="12700" marR="5080">
              <a:lnSpc>
                <a:spcPts val="2930"/>
              </a:lnSpc>
              <a:spcBef>
                <a:spcPts val="380"/>
              </a:spcBef>
            </a:pPr>
            <a:endParaRPr sz="2600" dirty="0">
              <a:latin typeface="Calibri"/>
              <a:cs typeface="Calibri"/>
            </a:endParaRPr>
          </a:p>
          <a:p>
            <a:pPr marL="12700" marR="302895">
              <a:lnSpc>
                <a:spcPts val="2920"/>
              </a:lnSpc>
              <a:spcBef>
                <a:spcPts val="1710"/>
              </a:spcBef>
            </a:pPr>
            <a:r>
              <a:rPr sz="2600" spc="90" dirty="0">
                <a:latin typeface="Calibri"/>
                <a:cs typeface="Calibri"/>
              </a:rPr>
              <a:t>Дети,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которые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на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100" dirty="0">
                <a:latin typeface="Calibri"/>
                <a:cs typeface="Calibri"/>
              </a:rPr>
              <a:t>этот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момент </a:t>
            </a:r>
            <a:r>
              <a:rPr sz="2600" dirty="0">
                <a:latin typeface="Calibri"/>
                <a:cs typeface="Calibri"/>
              </a:rPr>
              <a:t>продолжают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обучение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школе, </a:t>
            </a:r>
            <a:r>
              <a:rPr sz="2600" spc="-35" dirty="0">
                <a:latin typeface="Calibri"/>
                <a:cs typeface="Calibri"/>
              </a:rPr>
              <a:t>вправе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продолжить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обучение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по </a:t>
            </a:r>
            <a:r>
              <a:rPr sz="2600" dirty="0">
                <a:latin typeface="Calibri"/>
                <a:cs typeface="Calibri"/>
              </a:rPr>
              <a:t>старым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445" dirty="0">
                <a:latin typeface="Calibri"/>
                <a:cs typeface="Calibri"/>
              </a:rPr>
              <a:t>ФГОС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или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перейти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на </a:t>
            </a:r>
            <a:r>
              <a:rPr sz="2600" spc="-10" dirty="0">
                <a:latin typeface="Calibri"/>
                <a:cs typeface="Calibri"/>
              </a:rPr>
              <a:t>новые.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9800" y="177800"/>
            <a:ext cx="7447280" cy="615950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 marR="491490">
              <a:lnSpc>
                <a:spcPts val="5250"/>
              </a:lnSpc>
              <a:spcBef>
                <a:spcPts val="1150"/>
              </a:spcBef>
            </a:pPr>
            <a:r>
              <a:rPr sz="5250" b="1" spc="365" dirty="0">
                <a:solidFill>
                  <a:srgbClr val="E10000"/>
                </a:solidFill>
                <a:latin typeface="Calibri"/>
                <a:cs typeface="Calibri"/>
              </a:rPr>
              <a:t>Что</a:t>
            </a:r>
            <a:r>
              <a:rPr sz="5250" b="1" spc="-160" dirty="0">
                <a:solidFill>
                  <a:srgbClr val="E10000"/>
                </a:solidFill>
                <a:latin typeface="Calibri"/>
                <a:cs typeface="Calibri"/>
              </a:rPr>
              <a:t> </a:t>
            </a:r>
            <a:r>
              <a:rPr sz="5250" b="1" spc="-85" dirty="0">
                <a:solidFill>
                  <a:srgbClr val="E10000"/>
                </a:solidFill>
                <a:latin typeface="Calibri"/>
                <a:cs typeface="Calibri"/>
              </a:rPr>
              <a:t>же</a:t>
            </a:r>
            <a:r>
              <a:rPr sz="5250" b="1" spc="-165" dirty="0">
                <a:solidFill>
                  <a:srgbClr val="E10000"/>
                </a:solidFill>
                <a:latin typeface="Calibri"/>
                <a:cs typeface="Calibri"/>
              </a:rPr>
              <a:t> </a:t>
            </a:r>
            <a:r>
              <a:rPr sz="5250" b="1" spc="130" dirty="0">
                <a:solidFill>
                  <a:srgbClr val="E10000"/>
                </a:solidFill>
                <a:latin typeface="Calibri"/>
                <a:cs typeface="Calibri"/>
              </a:rPr>
              <a:t>принесут</a:t>
            </a:r>
            <a:r>
              <a:rPr sz="5250" b="1" spc="-170" dirty="0">
                <a:solidFill>
                  <a:srgbClr val="E10000"/>
                </a:solidFill>
                <a:latin typeface="Calibri"/>
                <a:cs typeface="Calibri"/>
              </a:rPr>
              <a:t> </a:t>
            </a:r>
            <a:r>
              <a:rPr sz="5250" b="1" spc="-60" dirty="0">
                <a:solidFill>
                  <a:srgbClr val="E10000"/>
                </a:solidFill>
                <a:latin typeface="Calibri"/>
                <a:cs typeface="Calibri"/>
              </a:rPr>
              <a:t>новые </a:t>
            </a:r>
            <a:r>
              <a:rPr sz="5250" b="1" spc="680" dirty="0">
                <a:solidFill>
                  <a:srgbClr val="E10000"/>
                </a:solidFill>
                <a:latin typeface="Calibri"/>
                <a:cs typeface="Calibri"/>
              </a:rPr>
              <a:t>Ф</a:t>
            </a:r>
            <a:r>
              <a:rPr sz="5250" b="1" spc="1110" dirty="0">
                <a:solidFill>
                  <a:srgbClr val="E10000"/>
                </a:solidFill>
                <a:latin typeface="Calibri"/>
                <a:cs typeface="Calibri"/>
              </a:rPr>
              <a:t>Г</a:t>
            </a:r>
            <a:r>
              <a:rPr sz="5250" b="1" spc="1005" dirty="0">
                <a:solidFill>
                  <a:srgbClr val="E10000"/>
                </a:solidFill>
                <a:latin typeface="Calibri"/>
                <a:cs typeface="Calibri"/>
              </a:rPr>
              <a:t>О</a:t>
            </a:r>
            <a:r>
              <a:rPr sz="5250" b="1" spc="680" dirty="0">
                <a:solidFill>
                  <a:srgbClr val="E10000"/>
                </a:solidFill>
                <a:latin typeface="Calibri"/>
                <a:cs typeface="Calibri"/>
              </a:rPr>
              <a:t>С</a:t>
            </a:r>
            <a:r>
              <a:rPr sz="5250" b="1" spc="-85" dirty="0">
                <a:solidFill>
                  <a:srgbClr val="E10000"/>
                </a:solidFill>
                <a:latin typeface="Calibri"/>
                <a:cs typeface="Calibri"/>
              </a:rPr>
              <a:t>?</a:t>
            </a:r>
            <a:endParaRPr sz="5250">
              <a:latin typeface="Calibri"/>
              <a:cs typeface="Calibri"/>
            </a:endParaRPr>
          </a:p>
          <a:p>
            <a:pPr marL="12700" marR="184150">
              <a:lnSpc>
                <a:spcPts val="5250"/>
              </a:lnSpc>
              <a:spcBef>
                <a:spcPts val="5250"/>
              </a:spcBef>
            </a:pPr>
            <a:r>
              <a:rPr sz="5250" b="1" spc="185" dirty="0">
                <a:latin typeface="Calibri"/>
                <a:cs typeface="Calibri"/>
              </a:rPr>
              <a:t>Стандарты</a:t>
            </a:r>
            <a:r>
              <a:rPr sz="5250" b="1" spc="-140" dirty="0">
                <a:latin typeface="Calibri"/>
                <a:cs typeface="Calibri"/>
              </a:rPr>
              <a:t> </a:t>
            </a:r>
            <a:r>
              <a:rPr sz="5250" b="1" spc="-10" dirty="0">
                <a:latin typeface="Calibri"/>
                <a:cs typeface="Calibri"/>
              </a:rPr>
              <a:t>образования </a:t>
            </a:r>
            <a:r>
              <a:rPr sz="5250" b="1" spc="155" dirty="0">
                <a:latin typeface="Calibri"/>
                <a:cs typeface="Calibri"/>
              </a:rPr>
              <a:t>стали</a:t>
            </a:r>
            <a:r>
              <a:rPr sz="5250" b="1" spc="50" dirty="0">
                <a:latin typeface="Calibri"/>
                <a:cs typeface="Calibri"/>
              </a:rPr>
              <a:t> </a:t>
            </a:r>
            <a:r>
              <a:rPr sz="5250" b="1" dirty="0">
                <a:latin typeface="Calibri"/>
                <a:cs typeface="Calibri"/>
              </a:rPr>
              <a:t>конкретнее</a:t>
            </a:r>
            <a:r>
              <a:rPr sz="5250" b="1" spc="70" dirty="0">
                <a:latin typeface="Calibri"/>
                <a:cs typeface="Calibri"/>
              </a:rPr>
              <a:t> </a:t>
            </a:r>
            <a:r>
              <a:rPr sz="5250" b="1" spc="-50" dirty="0">
                <a:latin typeface="Calibri"/>
                <a:cs typeface="Calibri"/>
              </a:rPr>
              <a:t>и </a:t>
            </a:r>
            <a:r>
              <a:rPr sz="5250" b="1" spc="-10" dirty="0">
                <a:latin typeface="Calibri"/>
                <a:cs typeface="Calibri"/>
              </a:rPr>
              <a:t>единообразнее.</a:t>
            </a:r>
            <a:endParaRPr sz="5250">
              <a:latin typeface="Calibri"/>
              <a:cs typeface="Calibri"/>
            </a:endParaRPr>
          </a:p>
          <a:p>
            <a:pPr marL="12700" marR="5080">
              <a:lnSpc>
                <a:spcPts val="5250"/>
              </a:lnSpc>
              <a:spcBef>
                <a:spcPts val="5250"/>
              </a:spcBef>
            </a:pPr>
            <a:r>
              <a:rPr sz="5250" b="1" spc="105" dirty="0">
                <a:latin typeface="Calibri"/>
                <a:cs typeface="Calibri"/>
              </a:rPr>
              <a:t>Учитывают</a:t>
            </a:r>
            <a:r>
              <a:rPr sz="5250" b="1" spc="-145" dirty="0">
                <a:latin typeface="Calibri"/>
                <a:cs typeface="Calibri"/>
              </a:rPr>
              <a:t> </a:t>
            </a:r>
            <a:r>
              <a:rPr sz="5250" b="1" spc="-50" dirty="0">
                <a:latin typeface="Calibri"/>
                <a:cs typeface="Calibri"/>
              </a:rPr>
              <a:t>современные </a:t>
            </a:r>
            <a:r>
              <a:rPr sz="5250" b="1" spc="-10" dirty="0">
                <a:latin typeface="Calibri"/>
                <a:cs typeface="Calibri"/>
              </a:rPr>
              <a:t>тенденции.</a:t>
            </a:r>
            <a:endParaRPr sz="5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800" y="177800"/>
            <a:ext cx="4227195" cy="215900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 marR="5080">
              <a:lnSpc>
                <a:spcPts val="5250"/>
              </a:lnSpc>
              <a:spcBef>
                <a:spcPts val="1150"/>
              </a:spcBef>
            </a:pPr>
            <a:r>
              <a:rPr sz="5250" b="1" spc="85" dirty="0">
                <a:latin typeface="Calibri"/>
                <a:cs typeface="Calibri"/>
              </a:rPr>
              <a:t>Аудиторных </a:t>
            </a:r>
            <a:r>
              <a:rPr sz="5250" b="1" spc="80" dirty="0">
                <a:latin typeface="Calibri"/>
                <a:cs typeface="Calibri"/>
              </a:rPr>
              <a:t>занятий</a:t>
            </a:r>
            <a:r>
              <a:rPr sz="5250" b="1" spc="-155" dirty="0">
                <a:latin typeface="Calibri"/>
                <a:cs typeface="Calibri"/>
              </a:rPr>
              <a:t> </a:t>
            </a:r>
            <a:r>
              <a:rPr sz="5250" b="1" spc="120" dirty="0">
                <a:latin typeface="Calibri"/>
                <a:cs typeface="Calibri"/>
              </a:rPr>
              <a:t>стало </a:t>
            </a:r>
            <a:r>
              <a:rPr sz="5250" b="1" spc="-10" dirty="0">
                <a:latin typeface="Calibri"/>
                <a:cs typeface="Calibri"/>
              </a:rPr>
              <a:t>меньше</a:t>
            </a:r>
            <a:endParaRPr sz="52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64299" y="368395"/>
            <a:ext cx="4991100" cy="50165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953135">
              <a:lnSpc>
                <a:spcPts val="2930"/>
              </a:lnSpc>
              <a:spcBef>
                <a:spcPts val="380"/>
              </a:spcBef>
            </a:pPr>
            <a:r>
              <a:rPr sz="2600" dirty="0">
                <a:latin typeface="Calibri"/>
                <a:cs typeface="Calibri"/>
              </a:rPr>
              <a:t>Новый</a:t>
            </a:r>
            <a:r>
              <a:rPr sz="2600" spc="80" dirty="0">
                <a:latin typeface="Calibri"/>
                <a:cs typeface="Calibri"/>
              </a:rPr>
              <a:t> </a:t>
            </a:r>
            <a:r>
              <a:rPr sz="2600" spc="60" dirty="0">
                <a:latin typeface="Calibri"/>
                <a:cs typeface="Calibri"/>
              </a:rPr>
              <a:t>стандарт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снизил </a:t>
            </a:r>
            <a:r>
              <a:rPr sz="2600" spc="-35" dirty="0">
                <a:latin typeface="Calibri"/>
                <a:cs typeface="Calibri"/>
              </a:rPr>
              <a:t>максимальный </a:t>
            </a:r>
            <a:r>
              <a:rPr sz="2600" spc="-30" dirty="0">
                <a:latin typeface="Calibri"/>
                <a:cs typeface="Calibri"/>
              </a:rPr>
              <a:t>предел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часов </a:t>
            </a:r>
            <a:r>
              <a:rPr sz="2600" dirty="0">
                <a:latin typeface="Calibri"/>
                <a:cs typeface="Calibri"/>
              </a:rPr>
              <a:t>аудиторной</a:t>
            </a:r>
            <a:r>
              <a:rPr sz="2600" spc="3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нагрузки:</a:t>
            </a:r>
            <a:endParaRPr sz="2600">
              <a:latin typeface="Calibri"/>
              <a:cs typeface="Calibri"/>
            </a:endParaRPr>
          </a:p>
          <a:p>
            <a:pPr marL="12700" marR="563880">
              <a:lnSpc>
                <a:spcPts val="2930"/>
              </a:lnSpc>
              <a:spcBef>
                <a:spcPts val="1710"/>
              </a:spcBef>
            </a:pPr>
            <a:r>
              <a:rPr sz="2600" dirty="0">
                <a:latin typeface="Calibri"/>
                <a:cs typeface="Calibri"/>
              </a:rPr>
              <a:t>с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3345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до</a:t>
            </a:r>
            <a:r>
              <a:rPr sz="2600" spc="-35" dirty="0">
                <a:latin typeface="Calibri"/>
                <a:cs typeface="Calibri"/>
              </a:rPr>
              <a:t> 3190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335" dirty="0">
                <a:latin typeface="Calibri"/>
                <a:cs typeface="Calibri"/>
              </a:rPr>
              <a:t>–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для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начальной школы;</a:t>
            </a:r>
            <a:endParaRPr sz="2600">
              <a:latin typeface="Calibri"/>
              <a:cs typeface="Calibri"/>
            </a:endParaRPr>
          </a:p>
          <a:p>
            <a:pPr marL="12700" marR="668655">
              <a:lnSpc>
                <a:spcPts val="2930"/>
              </a:lnSpc>
              <a:spcBef>
                <a:spcPts val="1714"/>
              </a:spcBef>
            </a:pPr>
            <a:r>
              <a:rPr sz="2600" dirty="0">
                <a:latin typeface="Calibri"/>
                <a:cs typeface="Calibri"/>
              </a:rPr>
              <a:t>с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6020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до</a:t>
            </a:r>
            <a:r>
              <a:rPr sz="2600" spc="-35" dirty="0">
                <a:latin typeface="Calibri"/>
                <a:cs typeface="Calibri"/>
              </a:rPr>
              <a:t> 5549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335" dirty="0">
                <a:latin typeface="Calibri"/>
                <a:cs typeface="Calibri"/>
              </a:rPr>
              <a:t>–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для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основной школы.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ts val="2930"/>
              </a:lnSpc>
              <a:spcBef>
                <a:spcPts val="1714"/>
              </a:spcBef>
            </a:pPr>
            <a:r>
              <a:rPr sz="2600" spc="160" dirty="0">
                <a:latin typeface="Calibri"/>
                <a:cs typeface="Calibri"/>
              </a:rPr>
              <a:t>Это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значит,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55" dirty="0">
                <a:latin typeface="Calibri"/>
                <a:cs typeface="Calibri"/>
              </a:rPr>
              <a:t>что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80" dirty="0">
                <a:latin typeface="Calibri"/>
                <a:cs typeface="Calibri"/>
              </a:rPr>
              <a:t>у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школьника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40" dirty="0">
                <a:latin typeface="Calibri"/>
                <a:cs typeface="Calibri"/>
              </a:rPr>
              <a:t>будет </a:t>
            </a:r>
            <a:r>
              <a:rPr sz="2600" spc="-40" dirty="0">
                <a:latin typeface="Calibri"/>
                <a:cs typeface="Calibri"/>
              </a:rPr>
              <a:t>меньше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на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</a:t>
            </a:r>
            <a:r>
              <a:rPr sz="2600" spc="2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3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урока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неделю.</a:t>
            </a:r>
            <a:endParaRPr sz="2600">
              <a:latin typeface="Calibri"/>
              <a:cs typeface="Calibri"/>
            </a:endParaRPr>
          </a:p>
          <a:p>
            <a:pPr marL="12700" marR="570865">
              <a:lnSpc>
                <a:spcPts val="2930"/>
              </a:lnSpc>
              <a:spcBef>
                <a:spcPts val="1714"/>
              </a:spcBef>
            </a:pPr>
            <a:r>
              <a:rPr sz="2600" spc="170" dirty="0">
                <a:latin typeface="Calibri"/>
                <a:cs typeface="Calibri"/>
              </a:rPr>
              <a:t>Но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50" dirty="0">
                <a:latin typeface="Calibri"/>
                <a:cs typeface="Calibri"/>
              </a:rPr>
              <a:t>это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не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скажется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на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качестве обучения!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800" y="177800"/>
            <a:ext cx="4667885" cy="282575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 marR="5080">
              <a:lnSpc>
                <a:spcPts val="5250"/>
              </a:lnSpc>
              <a:spcBef>
                <a:spcPts val="1150"/>
              </a:spcBef>
            </a:pPr>
            <a:r>
              <a:rPr sz="5250" b="1" spc="70" dirty="0">
                <a:latin typeface="Calibri"/>
                <a:cs typeface="Calibri"/>
              </a:rPr>
              <a:t>Сделали</a:t>
            </a:r>
            <a:r>
              <a:rPr sz="5250" b="1" spc="-150" dirty="0">
                <a:latin typeface="Calibri"/>
                <a:cs typeface="Calibri"/>
              </a:rPr>
              <a:t> </a:t>
            </a:r>
            <a:r>
              <a:rPr sz="5250" b="1" spc="120" dirty="0">
                <a:latin typeface="Calibri"/>
                <a:cs typeface="Calibri"/>
              </a:rPr>
              <a:t>ставку </a:t>
            </a:r>
            <a:r>
              <a:rPr sz="5250" b="1" spc="-25" dirty="0">
                <a:latin typeface="Calibri"/>
                <a:cs typeface="Calibri"/>
              </a:rPr>
              <a:t>на </a:t>
            </a:r>
            <a:r>
              <a:rPr sz="5250" b="1" spc="65" dirty="0">
                <a:latin typeface="Calibri"/>
                <a:cs typeface="Calibri"/>
              </a:rPr>
              <a:t>вариативность </a:t>
            </a:r>
            <a:r>
              <a:rPr sz="5250" b="1" spc="-10" dirty="0">
                <a:latin typeface="Calibri"/>
                <a:cs typeface="Calibri"/>
              </a:rPr>
              <a:t>программ</a:t>
            </a:r>
            <a:endParaRPr sz="52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64299" y="368395"/>
            <a:ext cx="5166360" cy="510222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930"/>
              </a:lnSpc>
              <a:spcBef>
                <a:spcPts val="380"/>
              </a:spcBef>
            </a:pPr>
            <a:r>
              <a:rPr sz="2600" spc="-20" dirty="0">
                <a:latin typeface="Calibri"/>
                <a:cs typeface="Calibri"/>
              </a:rPr>
              <a:t>Теперь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школа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обязана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40" dirty="0">
                <a:latin typeface="Calibri"/>
                <a:cs typeface="Calibri"/>
              </a:rPr>
              <a:t>еще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больше </a:t>
            </a:r>
            <a:r>
              <a:rPr sz="2600" dirty="0">
                <a:latin typeface="Calibri"/>
                <a:cs typeface="Calibri"/>
              </a:rPr>
              <a:t>индивидуализировать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программу,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в </a:t>
            </a:r>
            <a:r>
              <a:rPr sz="2600" spc="55" dirty="0">
                <a:latin typeface="Calibri"/>
                <a:cs typeface="Calibri"/>
              </a:rPr>
              <a:t>том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числе:</a:t>
            </a:r>
            <a:endParaRPr sz="2600">
              <a:latin typeface="Calibri"/>
              <a:cs typeface="Calibri"/>
            </a:endParaRPr>
          </a:p>
          <a:p>
            <a:pPr marL="193675" indent="-180975">
              <a:lnSpc>
                <a:spcPts val="2750"/>
              </a:lnSpc>
              <a:buChar char="-"/>
              <a:tabLst>
                <a:tab pos="193675" algn="l"/>
              </a:tabLst>
            </a:pPr>
            <a:r>
              <a:rPr sz="2600" dirty="0">
                <a:latin typeface="Calibri"/>
                <a:cs typeface="Calibri"/>
              </a:rPr>
              <a:t>вводить</a:t>
            </a:r>
            <a:r>
              <a:rPr sz="2600" spc="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углубленное</a:t>
            </a:r>
            <a:r>
              <a:rPr sz="2600" spc="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изучение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925"/>
              </a:lnSpc>
            </a:pPr>
            <a:r>
              <a:rPr sz="2600" spc="-10" dirty="0">
                <a:latin typeface="Calibri"/>
                <a:cs typeface="Calibri"/>
              </a:rPr>
              <a:t>предметов;</a:t>
            </a:r>
            <a:endParaRPr sz="2600">
              <a:latin typeface="Calibri"/>
              <a:cs typeface="Calibri"/>
            </a:endParaRPr>
          </a:p>
          <a:p>
            <a:pPr marL="12700" marR="152400">
              <a:lnSpc>
                <a:spcPts val="2930"/>
              </a:lnSpc>
              <a:spcBef>
                <a:spcPts val="155"/>
              </a:spcBef>
              <a:buChar char="-"/>
              <a:tabLst>
                <a:tab pos="193675" algn="l"/>
              </a:tabLst>
            </a:pPr>
            <a:r>
              <a:rPr sz="2600" dirty="0">
                <a:latin typeface="Calibri"/>
                <a:cs typeface="Calibri"/>
              </a:rPr>
              <a:t>комбинировать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предметы,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курсы, модули;</a:t>
            </a:r>
            <a:endParaRPr sz="2600">
              <a:latin typeface="Calibri"/>
              <a:cs typeface="Calibri"/>
            </a:endParaRPr>
          </a:p>
          <a:p>
            <a:pPr marL="193675" indent="-180975">
              <a:lnSpc>
                <a:spcPts val="2755"/>
              </a:lnSpc>
              <a:buChar char="-"/>
              <a:tabLst>
                <a:tab pos="193675" algn="l"/>
              </a:tabLst>
            </a:pPr>
            <a:r>
              <a:rPr sz="2600" dirty="0">
                <a:latin typeface="Calibri"/>
                <a:cs typeface="Calibri"/>
              </a:rPr>
              <a:t>разрабатывать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индивидуальные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</a:pPr>
            <a:r>
              <a:rPr sz="2600" spc="-10" dirty="0">
                <a:latin typeface="Calibri"/>
                <a:cs typeface="Calibri"/>
              </a:rPr>
              <a:t>учебные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планы.</a:t>
            </a:r>
            <a:endParaRPr sz="2600">
              <a:latin typeface="Calibri"/>
              <a:cs typeface="Calibri"/>
            </a:endParaRPr>
          </a:p>
          <a:p>
            <a:pPr marL="12700" marR="130175">
              <a:lnSpc>
                <a:spcPts val="2930"/>
              </a:lnSpc>
              <a:spcBef>
                <a:spcPts val="1790"/>
              </a:spcBef>
            </a:pPr>
            <a:r>
              <a:rPr sz="2600" spc="-10" dirty="0">
                <a:latin typeface="Calibri"/>
                <a:cs typeface="Calibri"/>
              </a:rPr>
              <a:t>Разрешили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по-разному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вести образовательный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процесс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разных </a:t>
            </a:r>
            <a:r>
              <a:rPr sz="2600" dirty="0">
                <a:latin typeface="Calibri"/>
                <a:cs typeface="Calibri"/>
              </a:rPr>
              <a:t>группах,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даже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если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дети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из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45" dirty="0">
                <a:latin typeface="Calibri"/>
                <a:cs typeface="Calibri"/>
              </a:rPr>
              <a:t>этих </a:t>
            </a:r>
            <a:r>
              <a:rPr sz="2600" spc="50" dirty="0">
                <a:latin typeface="Calibri"/>
                <a:cs typeface="Calibri"/>
              </a:rPr>
              <a:t>групп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55" dirty="0">
                <a:latin typeface="Calibri"/>
                <a:cs typeface="Calibri"/>
              </a:rPr>
              <a:t>входят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один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класс.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800" y="177803"/>
            <a:ext cx="4258945" cy="349250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 marR="5080">
              <a:lnSpc>
                <a:spcPts val="5250"/>
              </a:lnSpc>
              <a:spcBef>
                <a:spcPts val="1150"/>
              </a:spcBef>
            </a:pPr>
            <a:r>
              <a:rPr sz="5250" b="1" spc="-20" dirty="0">
                <a:latin typeface="Calibri"/>
                <a:cs typeface="Calibri"/>
              </a:rPr>
              <a:t>Родной</a:t>
            </a:r>
            <a:r>
              <a:rPr sz="5250" b="1" spc="-280" dirty="0">
                <a:latin typeface="Calibri"/>
                <a:cs typeface="Calibri"/>
              </a:rPr>
              <a:t> </a:t>
            </a:r>
            <a:r>
              <a:rPr sz="5250" b="1" dirty="0">
                <a:latin typeface="Calibri"/>
                <a:cs typeface="Calibri"/>
              </a:rPr>
              <a:t>язык</a:t>
            </a:r>
            <a:r>
              <a:rPr sz="5250" b="1" spc="-225" dirty="0">
                <a:latin typeface="Calibri"/>
                <a:cs typeface="Calibri"/>
              </a:rPr>
              <a:t> </a:t>
            </a:r>
            <a:r>
              <a:rPr sz="5250" b="1" spc="-50" dirty="0">
                <a:latin typeface="Calibri"/>
                <a:cs typeface="Calibri"/>
              </a:rPr>
              <a:t>и </a:t>
            </a:r>
            <a:r>
              <a:rPr sz="5250" b="1" spc="85" dirty="0">
                <a:latin typeface="Calibri"/>
                <a:cs typeface="Calibri"/>
              </a:rPr>
              <a:t>второй </a:t>
            </a:r>
            <a:r>
              <a:rPr sz="5250" b="1" spc="55" dirty="0">
                <a:latin typeface="Calibri"/>
                <a:cs typeface="Calibri"/>
              </a:rPr>
              <a:t>иностранный </a:t>
            </a:r>
            <a:r>
              <a:rPr sz="5250" b="1" dirty="0">
                <a:latin typeface="Calibri"/>
                <a:cs typeface="Calibri"/>
              </a:rPr>
              <a:t>уже</a:t>
            </a:r>
            <a:r>
              <a:rPr sz="5250" b="1" spc="-254" dirty="0">
                <a:latin typeface="Calibri"/>
                <a:cs typeface="Calibri"/>
              </a:rPr>
              <a:t> </a:t>
            </a:r>
            <a:r>
              <a:rPr sz="5250" b="1" spc="-25" dirty="0">
                <a:latin typeface="Calibri"/>
                <a:cs typeface="Calibri"/>
              </a:rPr>
              <a:t>не</a:t>
            </a:r>
            <a:endParaRPr sz="5250">
              <a:latin typeface="Calibri"/>
              <a:cs typeface="Calibri"/>
            </a:endParaRPr>
          </a:p>
          <a:p>
            <a:pPr marL="12700">
              <a:lnSpc>
                <a:spcPts val="5250"/>
              </a:lnSpc>
            </a:pPr>
            <a:r>
              <a:rPr sz="5250" b="1" spc="75" dirty="0">
                <a:latin typeface="Calibri"/>
                <a:cs typeface="Calibri"/>
              </a:rPr>
              <a:t>«обязаловка»</a:t>
            </a:r>
            <a:endParaRPr sz="52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64299" y="368398"/>
            <a:ext cx="4955540" cy="3616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3025"/>
              </a:lnSpc>
              <a:spcBef>
                <a:spcPts val="125"/>
              </a:spcBef>
            </a:pPr>
            <a:r>
              <a:rPr sz="2600" dirty="0">
                <a:latin typeface="Calibri"/>
                <a:cs typeface="Calibri"/>
              </a:rPr>
              <a:t>Предметы</a:t>
            </a:r>
            <a:r>
              <a:rPr sz="2600" spc="245" dirty="0">
                <a:latin typeface="Calibri"/>
                <a:cs typeface="Calibri"/>
              </a:rPr>
              <a:t> </a:t>
            </a:r>
            <a:r>
              <a:rPr sz="2600" spc="40" dirty="0">
                <a:latin typeface="Calibri"/>
                <a:cs typeface="Calibri"/>
              </a:rPr>
              <a:t>«Родной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ts val="2930"/>
              </a:lnSpc>
              <a:spcBef>
                <a:spcPts val="155"/>
              </a:spcBef>
            </a:pPr>
            <a:r>
              <a:rPr sz="2600" dirty="0">
                <a:latin typeface="Calibri"/>
                <a:cs typeface="Calibri"/>
              </a:rPr>
              <a:t>язык»,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65" dirty="0">
                <a:latin typeface="Calibri"/>
                <a:cs typeface="Calibri"/>
              </a:rPr>
              <a:t>«Литературное</a:t>
            </a:r>
            <a:r>
              <a:rPr sz="2600" dirty="0">
                <a:latin typeface="Calibri"/>
                <a:cs typeface="Calibri"/>
              </a:rPr>
              <a:t> чтение </a:t>
            </a:r>
            <a:r>
              <a:rPr sz="2600" spc="-25" dirty="0">
                <a:latin typeface="Calibri"/>
                <a:cs typeface="Calibri"/>
              </a:rPr>
              <a:t>на </a:t>
            </a:r>
            <a:r>
              <a:rPr sz="2600" dirty="0">
                <a:latin typeface="Calibri"/>
                <a:cs typeface="Calibri"/>
              </a:rPr>
              <a:t>родном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языке»,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«Родная </a:t>
            </a:r>
            <a:r>
              <a:rPr sz="2600" spc="55" dirty="0">
                <a:latin typeface="Calibri"/>
                <a:cs typeface="Calibri"/>
              </a:rPr>
              <a:t>литература»,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85" dirty="0">
                <a:latin typeface="Calibri"/>
                <a:cs typeface="Calibri"/>
              </a:rPr>
              <a:t>«Второй </a:t>
            </a:r>
            <a:r>
              <a:rPr sz="2600" dirty="0">
                <a:latin typeface="Calibri"/>
                <a:cs typeface="Calibri"/>
              </a:rPr>
              <a:t>иностранный</a:t>
            </a:r>
            <a:r>
              <a:rPr sz="2600" spc="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язык»</a:t>
            </a:r>
            <a:r>
              <a:rPr sz="2600" spc="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теперь</a:t>
            </a:r>
            <a:r>
              <a:rPr sz="2600" spc="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можно </a:t>
            </a:r>
            <a:r>
              <a:rPr sz="2600" dirty="0">
                <a:latin typeface="Calibri"/>
                <a:cs typeface="Calibri"/>
              </a:rPr>
              <a:t>вводить,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если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есть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заявление </a:t>
            </a:r>
            <a:r>
              <a:rPr sz="2600" dirty="0">
                <a:latin typeface="Calibri"/>
                <a:cs typeface="Calibri"/>
              </a:rPr>
              <a:t>родителей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ресурсы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80" dirty="0">
                <a:latin typeface="Calibri"/>
                <a:cs typeface="Calibri"/>
              </a:rPr>
              <a:t>у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школы.</a:t>
            </a:r>
            <a:endParaRPr sz="2600">
              <a:latin typeface="Calibri"/>
              <a:cs typeface="Calibri"/>
            </a:endParaRPr>
          </a:p>
          <a:p>
            <a:pPr marL="12700" marR="215265">
              <a:lnSpc>
                <a:spcPts val="2930"/>
              </a:lnSpc>
              <a:spcBef>
                <a:spcPts val="1695"/>
              </a:spcBef>
            </a:pPr>
            <a:r>
              <a:rPr sz="2600" dirty="0">
                <a:latin typeface="Calibri"/>
                <a:cs typeface="Calibri"/>
              </a:rPr>
              <a:t>Язык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надо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выбрать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из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школьного перечня.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9800" y="844553"/>
            <a:ext cx="5563235" cy="215900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 marR="5080">
              <a:lnSpc>
                <a:spcPts val="5250"/>
              </a:lnSpc>
              <a:spcBef>
                <a:spcPts val="1150"/>
              </a:spcBef>
            </a:pPr>
            <a:r>
              <a:rPr sz="5250" b="1" spc="45" dirty="0">
                <a:latin typeface="Calibri"/>
                <a:cs typeface="Calibri"/>
              </a:rPr>
              <a:t>требования</a:t>
            </a:r>
            <a:r>
              <a:rPr sz="5250" b="1" spc="-125" dirty="0">
                <a:latin typeface="Calibri"/>
                <a:cs typeface="Calibri"/>
              </a:rPr>
              <a:t> </a:t>
            </a:r>
            <a:r>
              <a:rPr sz="5250" b="1" dirty="0">
                <a:latin typeface="Calibri"/>
                <a:cs typeface="Calibri"/>
              </a:rPr>
              <a:t>к итоговым</a:t>
            </a:r>
            <a:r>
              <a:rPr sz="5250" b="1" spc="55" dirty="0">
                <a:latin typeface="Calibri"/>
                <a:cs typeface="Calibri"/>
              </a:rPr>
              <a:t> </a:t>
            </a:r>
            <a:r>
              <a:rPr sz="5250" b="1" spc="-20" dirty="0">
                <a:latin typeface="Calibri"/>
                <a:cs typeface="Calibri"/>
              </a:rPr>
              <a:t>знаниям </a:t>
            </a:r>
            <a:r>
              <a:rPr sz="5250" b="1" spc="-10" dirty="0">
                <a:latin typeface="Calibri"/>
                <a:cs typeface="Calibri"/>
              </a:rPr>
              <a:t>учеников</a:t>
            </a:r>
            <a:endParaRPr sz="52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958205" algn="l"/>
              </a:tabLst>
            </a:pPr>
            <a:r>
              <a:rPr sz="7875" b="1" spc="89" baseline="-12169" dirty="0">
                <a:latin typeface="Calibri"/>
                <a:cs typeface="Calibri"/>
              </a:rPr>
              <a:t>Конкретизировали</a:t>
            </a:r>
            <a:r>
              <a:rPr sz="7875" b="1" baseline="-12169" dirty="0">
                <a:latin typeface="Calibri"/>
                <a:cs typeface="Calibri"/>
              </a:rPr>
              <a:t>	</a:t>
            </a:r>
            <a:r>
              <a:rPr sz="2600" spc="80" dirty="0"/>
              <a:t>Детям</a:t>
            </a:r>
            <a:r>
              <a:rPr sz="2600" spc="-35" dirty="0"/>
              <a:t> </a:t>
            </a:r>
            <a:r>
              <a:rPr sz="2600" spc="60" dirty="0"/>
              <a:t>станет</a:t>
            </a:r>
            <a:r>
              <a:rPr sz="2600" spc="-60" dirty="0"/>
              <a:t> </a:t>
            </a:r>
            <a:r>
              <a:rPr sz="2600" dirty="0"/>
              <a:t>понятнее,</a:t>
            </a:r>
            <a:r>
              <a:rPr sz="2600" spc="-55" dirty="0"/>
              <a:t> </a:t>
            </a:r>
            <a:r>
              <a:rPr sz="2600" dirty="0"/>
              <a:t>чего</a:t>
            </a:r>
            <a:r>
              <a:rPr sz="2600" spc="-5" dirty="0"/>
              <a:t> </a:t>
            </a:r>
            <a:r>
              <a:rPr sz="2600" spc="100" dirty="0"/>
              <a:t>от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60480" y="739873"/>
            <a:ext cx="4536440" cy="272097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326390">
              <a:lnSpc>
                <a:spcPts val="2930"/>
              </a:lnSpc>
              <a:spcBef>
                <a:spcPts val="380"/>
              </a:spcBef>
            </a:pPr>
            <a:r>
              <a:rPr sz="2600" dirty="0">
                <a:latin typeface="Calibri"/>
                <a:cs typeface="Calibri"/>
              </a:rPr>
              <a:t>них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spc="105" dirty="0">
                <a:latin typeface="Calibri"/>
                <a:cs typeface="Calibri"/>
              </a:rPr>
              <a:t>хотят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учителя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классные </a:t>
            </a:r>
            <a:r>
              <a:rPr sz="2600" spc="-10" dirty="0">
                <a:latin typeface="Calibri"/>
                <a:cs typeface="Calibri"/>
              </a:rPr>
              <a:t>руководители.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300">
              <a:latin typeface="Calibri"/>
              <a:cs typeface="Calibri"/>
            </a:endParaRPr>
          </a:p>
          <a:p>
            <a:pPr marL="12700" marR="5080">
              <a:lnSpc>
                <a:spcPts val="2930"/>
              </a:lnSpc>
              <a:spcBef>
                <a:spcPts val="2335"/>
              </a:spcBef>
            </a:pPr>
            <a:r>
              <a:rPr sz="2600" dirty="0">
                <a:latin typeface="Calibri"/>
                <a:cs typeface="Calibri"/>
              </a:rPr>
              <a:t>Родителям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проще </a:t>
            </a:r>
            <a:r>
              <a:rPr sz="2600" dirty="0">
                <a:latin typeface="Calibri"/>
                <a:cs typeface="Calibri"/>
              </a:rPr>
              <a:t>контролировать</a:t>
            </a:r>
            <a:r>
              <a:rPr sz="2600" spc="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успехи</a:t>
            </a:r>
            <a:r>
              <a:rPr sz="2600" spc="1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детей</a:t>
            </a:r>
            <a:r>
              <a:rPr sz="2600" spc="120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и </a:t>
            </a:r>
            <a:r>
              <a:rPr sz="2600" spc="65" dirty="0">
                <a:latin typeface="Calibri"/>
                <a:cs typeface="Calibri"/>
              </a:rPr>
              <a:t>работу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педагогов.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800" y="177800"/>
            <a:ext cx="5170805" cy="349250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 marR="5080">
              <a:lnSpc>
                <a:spcPts val="5250"/>
              </a:lnSpc>
              <a:spcBef>
                <a:spcPts val="1150"/>
              </a:spcBef>
            </a:pPr>
            <a:r>
              <a:rPr sz="5250" b="1" spc="100" dirty="0">
                <a:latin typeface="Calibri"/>
                <a:cs typeface="Calibri"/>
              </a:rPr>
              <a:t>Пример </a:t>
            </a:r>
            <a:r>
              <a:rPr sz="5250" b="1" spc="45" dirty="0">
                <a:latin typeface="Calibri"/>
                <a:cs typeface="Calibri"/>
              </a:rPr>
              <a:t>требований</a:t>
            </a:r>
            <a:r>
              <a:rPr sz="5250" b="1" spc="-125" dirty="0">
                <a:latin typeface="Calibri"/>
                <a:cs typeface="Calibri"/>
              </a:rPr>
              <a:t> </a:t>
            </a:r>
            <a:r>
              <a:rPr sz="5250" b="1" spc="-25" dirty="0">
                <a:latin typeface="Calibri"/>
                <a:cs typeface="Calibri"/>
              </a:rPr>
              <a:t>по </a:t>
            </a:r>
            <a:r>
              <a:rPr sz="5250" b="1" spc="55" dirty="0">
                <a:latin typeface="Calibri"/>
                <a:cs typeface="Calibri"/>
              </a:rPr>
              <a:t>иностранному </a:t>
            </a:r>
            <a:r>
              <a:rPr sz="5250" b="1" dirty="0">
                <a:latin typeface="Calibri"/>
                <a:cs typeface="Calibri"/>
              </a:rPr>
              <a:t>языку</a:t>
            </a:r>
            <a:r>
              <a:rPr sz="5250" b="1" spc="-150" dirty="0">
                <a:latin typeface="Calibri"/>
                <a:cs typeface="Calibri"/>
              </a:rPr>
              <a:t> </a:t>
            </a:r>
            <a:r>
              <a:rPr sz="5250" b="1" spc="-50" dirty="0">
                <a:latin typeface="Calibri"/>
                <a:cs typeface="Calibri"/>
              </a:rPr>
              <a:t>в </a:t>
            </a:r>
            <a:r>
              <a:rPr sz="5250" b="1" spc="-10" dirty="0">
                <a:latin typeface="Calibri"/>
                <a:cs typeface="Calibri"/>
              </a:rPr>
              <a:t>начальной</a:t>
            </a:r>
            <a:r>
              <a:rPr sz="5250" b="1" spc="-229" dirty="0">
                <a:latin typeface="Calibri"/>
                <a:cs typeface="Calibri"/>
              </a:rPr>
              <a:t> </a:t>
            </a:r>
            <a:r>
              <a:rPr sz="5250" b="1" spc="-10" dirty="0">
                <a:latin typeface="Calibri"/>
                <a:cs typeface="Calibri"/>
              </a:rPr>
              <a:t>школе</a:t>
            </a:r>
            <a:endParaRPr sz="52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64299" y="368395"/>
            <a:ext cx="4914265" cy="435927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759460">
              <a:lnSpc>
                <a:spcPts val="2930"/>
              </a:lnSpc>
              <a:spcBef>
                <a:spcPts val="380"/>
              </a:spcBef>
            </a:pPr>
            <a:r>
              <a:rPr sz="2600" dirty="0">
                <a:latin typeface="Calibri"/>
                <a:cs typeface="Calibri"/>
              </a:rPr>
              <a:t>Письменная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речь.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Выпускник должен:</a:t>
            </a:r>
            <a:endParaRPr sz="2600">
              <a:latin typeface="Calibri"/>
              <a:cs typeface="Calibri"/>
            </a:endParaRPr>
          </a:p>
          <a:p>
            <a:pPr marL="193675" indent="-180975">
              <a:lnSpc>
                <a:spcPts val="3025"/>
              </a:lnSpc>
              <a:spcBef>
                <a:spcPts val="1460"/>
              </a:spcBef>
              <a:buChar char="-"/>
              <a:tabLst>
                <a:tab pos="193675" algn="l"/>
              </a:tabLst>
            </a:pPr>
            <a:r>
              <a:rPr sz="2600" spc="-20" dirty="0">
                <a:latin typeface="Calibri"/>
                <a:cs typeface="Calibri"/>
              </a:rPr>
              <a:t>владеть</a:t>
            </a:r>
            <a:r>
              <a:rPr sz="2600" spc="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техникой</a:t>
            </a:r>
            <a:r>
              <a:rPr sz="2600" spc="10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письма;</a:t>
            </a:r>
            <a:endParaRPr sz="2600">
              <a:latin typeface="Calibri"/>
              <a:cs typeface="Calibri"/>
            </a:endParaRPr>
          </a:p>
          <a:p>
            <a:pPr marL="12700" marR="43180">
              <a:lnSpc>
                <a:spcPts val="2930"/>
              </a:lnSpc>
              <a:spcBef>
                <a:spcPts val="155"/>
              </a:spcBef>
              <a:buChar char="-"/>
              <a:tabLst>
                <a:tab pos="193675" algn="l"/>
              </a:tabLst>
            </a:pPr>
            <a:r>
              <a:rPr sz="2600" dirty="0">
                <a:latin typeface="Calibri"/>
                <a:cs typeface="Calibri"/>
              </a:rPr>
              <a:t>заполнять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простые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анкеты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с </a:t>
            </a:r>
            <a:r>
              <a:rPr sz="2600" dirty="0">
                <a:latin typeface="Calibri"/>
                <a:cs typeface="Calibri"/>
              </a:rPr>
              <a:t>личной</a:t>
            </a:r>
            <a:r>
              <a:rPr sz="2600" spc="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информацией</a:t>
            </a:r>
            <a:r>
              <a:rPr sz="2600" spc="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</a:t>
            </a:r>
            <a:r>
              <a:rPr sz="2600" spc="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нормам, </a:t>
            </a:r>
            <a:r>
              <a:rPr sz="2600" dirty="0">
                <a:latin typeface="Calibri"/>
                <a:cs typeface="Calibri"/>
              </a:rPr>
              <a:t>принятым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стране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изучаемого языка;</a:t>
            </a:r>
            <a:endParaRPr sz="2600">
              <a:latin typeface="Calibri"/>
              <a:cs typeface="Calibri"/>
            </a:endParaRPr>
          </a:p>
          <a:p>
            <a:pPr marL="193675" indent="-180975">
              <a:lnSpc>
                <a:spcPts val="2745"/>
              </a:lnSpc>
              <a:buChar char="-"/>
              <a:tabLst>
                <a:tab pos="193675" algn="l"/>
              </a:tabLst>
            </a:pPr>
            <a:r>
              <a:rPr sz="2600" dirty="0">
                <a:latin typeface="Calibri"/>
                <a:cs typeface="Calibri"/>
              </a:rPr>
              <a:t>писать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электронное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сообщение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ts val="2930"/>
              </a:lnSpc>
              <a:spcBef>
                <a:spcPts val="160"/>
              </a:spcBef>
            </a:pPr>
            <a:r>
              <a:rPr sz="2600" dirty="0">
                <a:latin typeface="Calibri"/>
                <a:cs typeface="Calibri"/>
              </a:rPr>
              <a:t>личного</a:t>
            </a:r>
            <a:r>
              <a:rPr sz="2600" spc="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характера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объемом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до</a:t>
            </a:r>
            <a:r>
              <a:rPr sz="2600" spc="5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40 </a:t>
            </a:r>
            <a:r>
              <a:rPr sz="2600" dirty="0">
                <a:latin typeface="Calibri"/>
                <a:cs typeface="Calibri"/>
              </a:rPr>
              <a:t>слов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опорой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на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предъявленный </a:t>
            </a:r>
            <a:r>
              <a:rPr sz="2600" dirty="0">
                <a:latin typeface="Calibri"/>
                <a:cs typeface="Calibri"/>
              </a:rPr>
              <a:t>педагогом</a:t>
            </a:r>
            <a:r>
              <a:rPr sz="2600" spc="1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образец.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800" y="177800"/>
            <a:ext cx="4846955" cy="282575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 marR="5080">
              <a:lnSpc>
                <a:spcPts val="5250"/>
              </a:lnSpc>
              <a:spcBef>
                <a:spcPts val="1150"/>
              </a:spcBef>
            </a:pPr>
            <a:r>
              <a:rPr sz="5250" b="1" spc="100" dirty="0">
                <a:latin typeface="Calibri"/>
                <a:cs typeface="Calibri"/>
              </a:rPr>
              <a:t>Пример </a:t>
            </a:r>
            <a:r>
              <a:rPr sz="5250" b="1" spc="45" dirty="0">
                <a:latin typeface="Calibri"/>
                <a:cs typeface="Calibri"/>
              </a:rPr>
              <a:t>требований</a:t>
            </a:r>
            <a:r>
              <a:rPr sz="5250" b="1" spc="-125" dirty="0">
                <a:latin typeface="Calibri"/>
                <a:cs typeface="Calibri"/>
              </a:rPr>
              <a:t> </a:t>
            </a:r>
            <a:r>
              <a:rPr sz="5250" b="1" spc="-25" dirty="0">
                <a:latin typeface="Calibri"/>
                <a:cs typeface="Calibri"/>
              </a:rPr>
              <a:t>по </a:t>
            </a:r>
            <a:r>
              <a:rPr sz="5250" b="1" spc="125" dirty="0">
                <a:latin typeface="Calibri"/>
                <a:cs typeface="Calibri"/>
              </a:rPr>
              <a:t>литературе</a:t>
            </a:r>
            <a:r>
              <a:rPr sz="5250" b="1" spc="-140" dirty="0">
                <a:latin typeface="Calibri"/>
                <a:cs typeface="Calibri"/>
              </a:rPr>
              <a:t> </a:t>
            </a:r>
            <a:r>
              <a:rPr sz="5250" b="1" spc="-50" dirty="0">
                <a:latin typeface="Calibri"/>
                <a:cs typeface="Calibri"/>
              </a:rPr>
              <a:t>в </a:t>
            </a:r>
            <a:r>
              <a:rPr sz="5250" b="1" dirty="0">
                <a:latin typeface="Calibri"/>
                <a:cs typeface="Calibri"/>
              </a:rPr>
              <a:t>основной</a:t>
            </a:r>
            <a:r>
              <a:rPr sz="5250" b="1" spc="-195" dirty="0">
                <a:latin typeface="Calibri"/>
                <a:cs typeface="Calibri"/>
              </a:rPr>
              <a:t> </a:t>
            </a:r>
            <a:r>
              <a:rPr sz="5250" b="1" spc="-10" dirty="0">
                <a:latin typeface="Calibri"/>
                <a:cs typeface="Calibri"/>
              </a:rPr>
              <a:t>школе</a:t>
            </a:r>
            <a:endParaRPr sz="52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64299" y="177780"/>
            <a:ext cx="5104765" cy="4549775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25"/>
              </a:spcBef>
            </a:pPr>
            <a:r>
              <a:rPr sz="2600" dirty="0">
                <a:latin typeface="Calibri"/>
                <a:cs typeface="Calibri"/>
              </a:rPr>
              <a:t>Выпускник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должен:</a:t>
            </a:r>
            <a:endParaRPr sz="2600">
              <a:latin typeface="Calibri"/>
              <a:cs typeface="Calibri"/>
            </a:endParaRPr>
          </a:p>
          <a:p>
            <a:pPr marL="12700" marR="113030">
              <a:lnSpc>
                <a:spcPts val="2930"/>
              </a:lnSpc>
              <a:spcBef>
                <a:spcPts val="1785"/>
              </a:spcBef>
              <a:buChar char="-"/>
              <a:tabLst>
                <a:tab pos="193675" algn="l"/>
              </a:tabLst>
            </a:pPr>
            <a:r>
              <a:rPr sz="2600" dirty="0">
                <a:latin typeface="Calibri"/>
                <a:cs typeface="Calibri"/>
              </a:rPr>
              <a:t>уметь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выразительно</a:t>
            </a:r>
            <a:r>
              <a:rPr sz="2600" dirty="0">
                <a:latin typeface="Calibri"/>
                <a:cs typeface="Calibri"/>
              </a:rPr>
              <a:t> читать,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30" dirty="0">
                <a:latin typeface="Calibri"/>
                <a:cs typeface="Calibri"/>
              </a:rPr>
              <a:t>том </a:t>
            </a:r>
            <a:r>
              <a:rPr sz="2600" spc="-20" dirty="0">
                <a:latin typeface="Calibri"/>
                <a:cs typeface="Calibri"/>
              </a:rPr>
              <a:t>числе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наизусть,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не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65" dirty="0">
                <a:latin typeface="Calibri"/>
                <a:cs typeface="Calibri"/>
              </a:rPr>
              <a:t>менее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12 </a:t>
            </a:r>
            <a:r>
              <a:rPr sz="2600" spc="-10" dirty="0">
                <a:latin typeface="Calibri"/>
                <a:cs typeface="Calibri"/>
              </a:rPr>
              <a:t>произведений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или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45" dirty="0">
                <a:latin typeface="Calibri"/>
                <a:cs typeface="Calibri"/>
              </a:rPr>
              <a:t>фрагментов;</a:t>
            </a:r>
            <a:endParaRPr sz="2600">
              <a:latin typeface="Calibri"/>
              <a:cs typeface="Calibri"/>
            </a:endParaRPr>
          </a:p>
          <a:p>
            <a:pPr marL="193675" indent="-180975">
              <a:lnSpc>
                <a:spcPts val="2750"/>
              </a:lnSpc>
              <a:buChar char="-"/>
              <a:tabLst>
                <a:tab pos="193675" algn="l"/>
              </a:tabLst>
            </a:pPr>
            <a:r>
              <a:rPr sz="2600" dirty="0">
                <a:latin typeface="Calibri"/>
                <a:cs typeface="Calibri"/>
              </a:rPr>
              <a:t>создавать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устные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письменные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ts val="2920"/>
              </a:lnSpc>
              <a:spcBef>
                <a:spcPts val="165"/>
              </a:spcBef>
            </a:pPr>
            <a:r>
              <a:rPr sz="2600" spc="-35" dirty="0">
                <a:latin typeface="Calibri"/>
                <a:cs typeface="Calibri"/>
              </a:rPr>
              <a:t>высказывания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разных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жанров, </a:t>
            </a:r>
            <a:r>
              <a:rPr sz="2600" dirty="0">
                <a:latin typeface="Calibri"/>
                <a:cs typeface="Calibri"/>
              </a:rPr>
              <a:t>писать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сочинение-рассуждение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по </a:t>
            </a:r>
            <a:r>
              <a:rPr sz="2600" dirty="0">
                <a:latin typeface="Calibri"/>
                <a:cs typeface="Calibri"/>
              </a:rPr>
              <a:t>заданной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теме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опорой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на </a:t>
            </a:r>
            <a:r>
              <a:rPr sz="2600" dirty="0">
                <a:latin typeface="Calibri"/>
                <a:cs typeface="Calibri"/>
              </a:rPr>
              <a:t>прочитанные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произведения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55" dirty="0">
                <a:latin typeface="Calibri"/>
                <a:cs typeface="Calibri"/>
              </a:rPr>
              <a:t>(не </a:t>
            </a:r>
            <a:r>
              <a:rPr sz="2600" spc="-65" dirty="0">
                <a:latin typeface="Calibri"/>
                <a:cs typeface="Calibri"/>
              </a:rPr>
              <a:t>менее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250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50" dirty="0">
                <a:latin typeface="Calibri"/>
                <a:cs typeface="Calibri"/>
              </a:rPr>
              <a:t>слов),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аннотацию,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отзыв, рецензию.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426</Words>
  <Application>Microsoft Office PowerPoint</Application>
  <PresentationFormat>Широкоэкранный</PresentationFormat>
  <Paragraphs>53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Calibri</vt:lpstr>
      <vt:lpstr>Office Theme</vt:lpstr>
      <vt:lpstr>ФГОС 2021 для начальной и основной школы</vt:lpstr>
      <vt:lpstr>Новые ФГОС с 2022 года</vt:lpstr>
      <vt:lpstr>Презентация PowerPoint</vt:lpstr>
      <vt:lpstr>Аудиторных занятий стало меньше</vt:lpstr>
      <vt:lpstr>Сделали ставку на вариативность программ</vt:lpstr>
      <vt:lpstr>Родной язык и второй иностранный уже не «обязаловка»</vt:lpstr>
      <vt:lpstr>Конкретизировали Детям станет понятнее, чего от</vt:lpstr>
      <vt:lpstr>Пример требований по иностранному языку в начальной школе</vt:lpstr>
      <vt:lpstr>Пример требований по литературе в основной школе</vt:lpstr>
      <vt:lpstr>Как будут учиться дети, продолжающие обучение?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ФГОС 2021 для начальной и основной школы</dc:title>
  <dc:creator>Пользователь</dc:creator>
  <cp:lastModifiedBy>Пользователь</cp:lastModifiedBy>
  <cp:revision>2</cp:revision>
  <dcterms:created xsi:type="dcterms:W3CDTF">2022-05-08T05:53:00Z</dcterms:created>
  <dcterms:modified xsi:type="dcterms:W3CDTF">2022-07-06T02:35:17Z</dcterms:modified>
</cp:coreProperties>
</file>